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57" r:id="rId4"/>
    <p:sldId id="258" r:id="rId5"/>
    <p:sldId id="268" r:id="rId6"/>
    <p:sldId id="266" r:id="rId7"/>
    <p:sldId id="273" r:id="rId8"/>
    <p:sldId id="275" r:id="rId9"/>
    <p:sldId id="269" r:id="rId10"/>
    <p:sldId id="271" r:id="rId11"/>
    <p:sldId id="270" r:id="rId12"/>
    <p:sldId id="272" r:id="rId13"/>
    <p:sldId id="276" r:id="rId14"/>
    <p:sldId id="267" r:id="rId15"/>
  </p:sldIdLst>
  <p:sldSz cx="13011150" cy="73152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idact Gothic" panose="00000500000000000000" pitchFamily="2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49FB9-E535-44C1-BADF-841CFB9121CE}" v="99" dt="2024-12-22T18:46:48.067"/>
  </p1510:revLst>
</p1510:revInfo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  <a:tcStyle>
        <a:tcBdr/>
      </a:tc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  <a:tcStyle>
        <a:tcBdr/>
      </a:tc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tcBdr/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tcBdr/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3690" autoAdjust="0"/>
  </p:normalViewPr>
  <p:slideViewPr>
    <p:cSldViewPr snapToGrid="0">
      <p:cViewPr varScale="1">
        <p:scale>
          <a:sx n="58" d="100"/>
          <a:sy n="58" d="100"/>
        </p:scale>
        <p:origin x="5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pt-BR" smtClean="0"/>
              <a:t>22/12/2024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18468" y="2914386"/>
            <a:ext cx="4957503" cy="85725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6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3" name="Creative-Shape-7"/>
          <p:cNvPicPr/>
          <p:nvPr/>
        </p:nvPicPr>
        <p:blipFill rotWithShape="1">
          <a:blip r:embed="rId3"/>
          <a:stretch>
            <a:fillRect/>
          </a:stretch>
        </p:blipFill>
        <p:spPr>
          <a:xfrm rot="-2700000">
            <a:off x="4091667" y="364937"/>
            <a:ext cx="10640117" cy="7918827"/>
          </a:xfrm>
          <a:prstGeom prst="rect">
            <a:avLst/>
          </a:prstGeom>
        </p:spPr>
      </p:pic>
      <p:pic>
        <p:nvPicPr>
          <p:cNvPr id="4" name="Science8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28807" y="5010150"/>
            <a:ext cx="2125935" cy="1892097"/>
          </a:xfrm>
          <a:prstGeom prst="rect">
            <a:avLst/>
          </a:prstGeom>
        </p:spPr>
      </p:pic>
      <p:pic>
        <p:nvPicPr>
          <p:cNvPr id="5" name="Creative-Shape-4 copy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5900" y="5591175"/>
            <a:ext cx="2377529" cy="2306910"/>
          </a:xfrm>
          <a:prstGeom prst="rect">
            <a:avLst/>
          </a:prstGeom>
        </p:spPr>
      </p:pic>
      <p:pic>
        <p:nvPicPr>
          <p:cNvPr id="6" name="iPhone 12 Pro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258050" y="428625"/>
            <a:ext cx="3453110" cy="6640596"/>
          </a:xfrm>
          <a:prstGeom prst="rect">
            <a:avLst/>
          </a:prstGeom>
        </p:spPr>
      </p:pic>
      <p:pic>
        <p:nvPicPr>
          <p:cNvPr id="7" name="Creative-Shape-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198241" y="247650"/>
            <a:ext cx="2116187" cy="2034034"/>
          </a:xfrm>
          <a:prstGeom prst="rect">
            <a:avLst/>
          </a:prstGeom>
        </p:spPr>
      </p:pic>
      <p:pic>
        <p:nvPicPr>
          <p:cNvPr id="8" name="Creative-Shape-4 copy 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283404" y="4295775"/>
            <a:ext cx="920502" cy="964034"/>
          </a:xfrm>
          <a:prstGeom prst="rect">
            <a:avLst/>
          </a:prstGeom>
        </p:spPr>
      </p:pic>
      <p:pic>
        <p:nvPicPr>
          <p:cNvPr id="9" name="Creative-Shape-4 copy 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-790575" y="-885825"/>
            <a:ext cx="3502018" cy="349737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91774" y="3700542"/>
            <a:ext cx="5918796" cy="352425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ctr" hangingPunct="0">
              <a:lnSpc>
                <a:spcPct val="100000"/>
              </a:lnSpc>
            </a:pPr>
            <a:r>
              <a:rPr lang="pt-BR" sz="2000" b="1" spc="450" dirty="0">
                <a:solidFill>
                  <a:schemeClr val="accent2"/>
                </a:solidFill>
                <a:latin typeface="SuperscriptNumbersFontFix"/>
                <a:ea typeface="+mn-ea"/>
                <a:cs typeface="SuperscriptNumbersFontFix"/>
              </a:rPr>
              <a:t>Transformando Dados em Saúde</a:t>
            </a:r>
            <a:endParaRPr sz="2000" b="1" spc="450" dirty="0">
              <a:solidFill>
                <a:schemeClr val="accent2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pic>
        <p:nvPicPr>
          <p:cNvPr id="11" name="Medical-Healthcare-Blood-Test-Outline-Filled-1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874778" y="2576458"/>
            <a:ext cx="1094398" cy="1094398"/>
          </a:xfrm>
          <a:prstGeom prst="rect">
            <a:avLst/>
          </a:prstGeom>
        </p:spPr>
      </p:pic>
      <p:pic>
        <p:nvPicPr>
          <p:cNvPr id="12" name="Kate Hliznitsova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7592847" y="698676"/>
            <a:ext cx="6953526" cy="103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3011148" cy="73152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2" cy="73152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19" y="487678"/>
            <a:ext cx="12035313" cy="63398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75846B-BF5F-C130-6F6E-83ED8B375921}"/>
              </a:ext>
            </a:extLst>
          </p:cNvPr>
          <p:cNvSpPr/>
          <p:nvPr/>
        </p:nvSpPr>
        <p:spPr>
          <a:xfrm>
            <a:off x="6153573" y="1018981"/>
            <a:ext cx="4797863" cy="758394"/>
          </a:xfrm>
          <a:prstGeom prst="rect">
            <a:avLst/>
          </a:prstGeom>
        </p:spPr>
        <p:txBody>
          <a:bodyPr spcFirstLastPara="0"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História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usuário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Medical-Healthcare-Blood-Test-Outline-Filled-12">
            <a:extLst>
              <a:ext uri="{FF2B5EF4-FFF2-40B4-BE49-F238E27FC236}">
                <a16:creationId xmlns:a16="http://schemas.microsoft.com/office/drawing/2014/main" id="{332E2F05-EF30-9D8F-E4C5-D7D501070B61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05005" y="676998"/>
            <a:ext cx="683967" cy="683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43C2E-12A7-BCAA-CFF2-A0A45D8B3A2E}"/>
              </a:ext>
            </a:extLst>
          </p:cNvPr>
          <p:cNvSpPr/>
          <p:nvPr/>
        </p:nvSpPr>
        <p:spPr>
          <a:xfrm>
            <a:off x="1346762" y="801971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1 copy 1">
            <a:extLst>
              <a:ext uri="{FF2B5EF4-FFF2-40B4-BE49-F238E27FC236}">
                <a16:creationId xmlns:a16="http://schemas.microsoft.com/office/drawing/2014/main" id="{154CB42F-F374-4C81-DEC5-F7A3AAAC5719}"/>
              </a:ext>
            </a:extLst>
          </p:cNvPr>
          <p:cNvSpPr/>
          <p:nvPr/>
        </p:nvSpPr>
        <p:spPr>
          <a:xfrm>
            <a:off x="5726148" y="1918153"/>
            <a:ext cx="6161052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Como usuário, quero definir metas para meus indicadores de saúde e acompanhar meu progresso em relação a essas metas. Assim posso me manter motivada e alcançar meus objetivos de saúde.</a:t>
            </a:r>
          </a:p>
          <a:p>
            <a:pPr algn="l" hangingPunct="0">
              <a:lnSpc>
                <a:spcPct val="100000"/>
              </a:lnSpc>
            </a:pPr>
            <a:endParaRPr lang="pt-BR" sz="255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  <a:p>
            <a:pPr algn="l" hangingPunct="0">
              <a:lnSpc>
                <a:spcPct val="100000"/>
              </a:lnSpc>
            </a:pPr>
            <a:r>
              <a:rPr lang="pt-BR" sz="2550" u="sng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Critérios de aceitação: </a:t>
            </a: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Definição de metas numéricas para cada indicador, visualização do progresso em relação às metas, alertas quando as metas são alcançadas ou não.</a:t>
            </a:r>
            <a:endParaRPr sz="200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75460A-7727-448B-1728-08BD4294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1" y="1848643"/>
            <a:ext cx="4786729" cy="4595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64A30C1-6481-F0A8-0B0C-104C99279C7D}"/>
              </a:ext>
            </a:extLst>
          </p:cNvPr>
          <p:cNvSpPr txBox="1"/>
          <p:nvPr/>
        </p:nvSpPr>
        <p:spPr>
          <a:xfrm>
            <a:off x="11084872" y="6387015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</a:rPr>
              <a:t>2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404E5D-5021-46AE-2526-8D974974B90D}"/>
              </a:ext>
            </a:extLst>
          </p:cNvPr>
          <p:cNvSpPr txBox="1"/>
          <p:nvPr/>
        </p:nvSpPr>
        <p:spPr>
          <a:xfrm>
            <a:off x="4299701" y="1360964"/>
            <a:ext cx="3360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latin typeface="+mj-lt"/>
                <a:cs typeface="SuperscriptNumbersFontFix"/>
              </a:rPr>
              <a:t>Must </a:t>
            </a:r>
            <a:r>
              <a:rPr lang="pt-BR" sz="32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8247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3011148" cy="73152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2" cy="73152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19" y="487678"/>
            <a:ext cx="12035313" cy="63398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75846B-BF5F-C130-6F6E-83ED8B375921}"/>
              </a:ext>
            </a:extLst>
          </p:cNvPr>
          <p:cNvSpPr/>
          <p:nvPr/>
        </p:nvSpPr>
        <p:spPr>
          <a:xfrm>
            <a:off x="6153573" y="1018981"/>
            <a:ext cx="4797863" cy="758394"/>
          </a:xfrm>
          <a:prstGeom prst="rect">
            <a:avLst/>
          </a:prstGeom>
        </p:spPr>
        <p:txBody>
          <a:bodyPr spcFirstLastPara="0"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História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usuário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Medical-Healthcare-Blood-Test-Outline-Filled-12">
            <a:extLst>
              <a:ext uri="{FF2B5EF4-FFF2-40B4-BE49-F238E27FC236}">
                <a16:creationId xmlns:a16="http://schemas.microsoft.com/office/drawing/2014/main" id="{332E2F05-EF30-9D8F-E4C5-D7D501070B61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05005" y="676998"/>
            <a:ext cx="683967" cy="683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43C2E-12A7-BCAA-CFF2-A0A45D8B3A2E}"/>
              </a:ext>
            </a:extLst>
          </p:cNvPr>
          <p:cNvSpPr/>
          <p:nvPr/>
        </p:nvSpPr>
        <p:spPr>
          <a:xfrm>
            <a:off x="1346762" y="801971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1 copy 1">
            <a:extLst>
              <a:ext uri="{FF2B5EF4-FFF2-40B4-BE49-F238E27FC236}">
                <a16:creationId xmlns:a16="http://schemas.microsoft.com/office/drawing/2014/main" id="{154CB42F-F374-4C81-DEC5-F7A3AAAC5719}"/>
              </a:ext>
            </a:extLst>
          </p:cNvPr>
          <p:cNvSpPr/>
          <p:nvPr/>
        </p:nvSpPr>
        <p:spPr>
          <a:xfrm>
            <a:off x="5726148" y="1918153"/>
            <a:ext cx="6161052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Como usuária, quero visualizar meus resultados de exames em gráficos personalizáveis, similar a uma carteira de investimentos. Assim posso identificar tendências e padrões ao longo do tempo.</a:t>
            </a:r>
          </a:p>
          <a:p>
            <a:pPr algn="l" hangingPunct="0">
              <a:lnSpc>
                <a:spcPct val="100000"/>
              </a:lnSpc>
            </a:pPr>
            <a:endParaRPr lang="pt-BR" sz="255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  <a:p>
            <a:pPr algn="l" hangingPunct="0">
              <a:lnSpc>
                <a:spcPct val="100000"/>
              </a:lnSpc>
            </a:pPr>
            <a:r>
              <a:rPr lang="pt-BR" sz="2550" u="sng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Critérios de aceitação: </a:t>
            </a: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Gráficos de linha, barra e pizza para diferentes indicadores, possibilidade de escolher o período de análise, zoom nos gráficos, comparação entre diferentes indicadores.</a:t>
            </a:r>
            <a:endParaRPr sz="200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75460A-7727-448B-1728-08BD4294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1" y="1848643"/>
            <a:ext cx="4786729" cy="4595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1C55CA-C8CA-D841-67DE-1C8E10933098}"/>
              </a:ext>
            </a:extLst>
          </p:cNvPr>
          <p:cNvSpPr txBox="1"/>
          <p:nvPr/>
        </p:nvSpPr>
        <p:spPr>
          <a:xfrm>
            <a:off x="11084872" y="6387015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</a:rPr>
              <a:t>3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88BA0B-FA0A-54B4-A62C-47F39D93ECC1}"/>
              </a:ext>
            </a:extLst>
          </p:cNvPr>
          <p:cNvSpPr txBox="1"/>
          <p:nvPr/>
        </p:nvSpPr>
        <p:spPr>
          <a:xfrm>
            <a:off x="4299701" y="1360964"/>
            <a:ext cx="3360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latin typeface="+mj-lt"/>
                <a:cs typeface="SuperscriptNumbersFontFix"/>
              </a:rPr>
              <a:t>Must </a:t>
            </a:r>
            <a:r>
              <a:rPr lang="pt-BR" sz="32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636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3011148" cy="73152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2" cy="73152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19" y="487678"/>
            <a:ext cx="12035313" cy="63398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75846B-BF5F-C130-6F6E-83ED8B375921}"/>
              </a:ext>
            </a:extLst>
          </p:cNvPr>
          <p:cNvSpPr/>
          <p:nvPr/>
        </p:nvSpPr>
        <p:spPr>
          <a:xfrm>
            <a:off x="7508282" y="689299"/>
            <a:ext cx="4797863" cy="758394"/>
          </a:xfrm>
          <a:prstGeom prst="rect">
            <a:avLst/>
          </a:prstGeom>
        </p:spPr>
        <p:txBody>
          <a:bodyPr spcFirstLastPara="0"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Outras</a:t>
            </a:r>
            <a:r>
              <a:rPr lang="en-US" sz="4400" b="1" dirty="0">
                <a:latin typeface="+mj-lt"/>
                <a:ea typeface="+mj-ea"/>
                <a:cs typeface="+mj-cs"/>
              </a:rPr>
              <a:t>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Histórias</a:t>
            </a:r>
            <a:r>
              <a:rPr lang="en-US" sz="4400" b="1" dirty="0">
                <a:latin typeface="+mj-lt"/>
                <a:ea typeface="+mj-ea"/>
                <a:cs typeface="+mj-cs"/>
              </a:rPr>
              <a:t> do backlog</a:t>
            </a:r>
          </a:p>
        </p:txBody>
      </p:sp>
      <p:pic>
        <p:nvPicPr>
          <p:cNvPr id="3" name="Medical-Healthcare-Blood-Test-Outline-Filled-12">
            <a:extLst>
              <a:ext uri="{FF2B5EF4-FFF2-40B4-BE49-F238E27FC236}">
                <a16:creationId xmlns:a16="http://schemas.microsoft.com/office/drawing/2014/main" id="{332E2F05-EF30-9D8F-E4C5-D7D501070B61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05005" y="676998"/>
            <a:ext cx="683967" cy="683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43C2E-12A7-BCAA-CFF2-A0A45D8B3A2E}"/>
              </a:ext>
            </a:extLst>
          </p:cNvPr>
          <p:cNvSpPr/>
          <p:nvPr/>
        </p:nvSpPr>
        <p:spPr>
          <a:xfrm>
            <a:off x="1346762" y="801971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1 copy 1">
            <a:extLst>
              <a:ext uri="{FF2B5EF4-FFF2-40B4-BE49-F238E27FC236}">
                <a16:creationId xmlns:a16="http://schemas.microsoft.com/office/drawing/2014/main" id="{154CB42F-F374-4C81-DEC5-F7A3AAAC5719}"/>
              </a:ext>
            </a:extLst>
          </p:cNvPr>
          <p:cNvSpPr/>
          <p:nvPr/>
        </p:nvSpPr>
        <p:spPr>
          <a:xfrm>
            <a:off x="7123471" y="1931467"/>
            <a:ext cx="5024284" cy="2425198"/>
          </a:xfrm>
          <a:prstGeom prst="rect">
            <a:avLst/>
          </a:prstGeom>
          <a:solidFill>
            <a:srgbClr val="FFFF00"/>
          </a:solidFill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000" b="1" dirty="0">
                <a:solidFill>
                  <a:srgbClr val="292929"/>
                </a:solidFill>
                <a:latin typeface="+mj-lt"/>
                <a:cs typeface="SuperscriptNumbersFontFix"/>
              </a:rPr>
              <a:t>Como usuária, 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quero exportar meus dados para compartilhá-los com meu médico ou outros profissionais de saúde. </a:t>
            </a:r>
            <a:r>
              <a:rPr lang="pt-BR" sz="2000" b="1" dirty="0">
                <a:solidFill>
                  <a:srgbClr val="292929"/>
                </a:solidFill>
                <a:latin typeface="+mj-lt"/>
                <a:cs typeface="SuperscriptNumbersFontFix"/>
              </a:rPr>
              <a:t>Assim posso 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facilitar a comunicação e o acompanhamento do meu tratamento.</a:t>
            </a:r>
          </a:p>
          <a:p>
            <a:pPr marL="342900" indent="-342900" algn="l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Critérios de aceitação: Exportar dados em formato PDF ou CSV, possibilidade de gerar relatórios personalizados. </a:t>
            </a:r>
            <a:r>
              <a:rPr lang="pt-BR" sz="28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Won’t</a:t>
            </a:r>
            <a:r>
              <a:rPr lang="pt-BR" sz="2800" b="1" dirty="0">
                <a:solidFill>
                  <a:srgbClr val="FF0000"/>
                </a:solidFill>
                <a:latin typeface="+mj-lt"/>
                <a:cs typeface="SuperscriptNumbersFontFix"/>
              </a:rPr>
              <a:t> </a:t>
            </a:r>
            <a:r>
              <a:rPr lang="pt-BR" sz="28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sz="2800" b="1" dirty="0">
              <a:solidFill>
                <a:srgbClr val="FF0000"/>
              </a:solidFill>
              <a:latin typeface="+mj-lt"/>
              <a:cs typeface="SuperscriptNumbersFontFix"/>
            </a:endParaRPr>
          </a:p>
        </p:txBody>
      </p:sp>
      <p:sp>
        <p:nvSpPr>
          <p:cNvPr id="8" name="text 1 copy 1">
            <a:extLst>
              <a:ext uri="{FF2B5EF4-FFF2-40B4-BE49-F238E27FC236}">
                <a16:creationId xmlns:a16="http://schemas.microsoft.com/office/drawing/2014/main" id="{E19AAB5C-691E-DA99-F1B9-A85658B7793A}"/>
              </a:ext>
            </a:extLst>
          </p:cNvPr>
          <p:cNvSpPr/>
          <p:nvPr/>
        </p:nvSpPr>
        <p:spPr>
          <a:xfrm>
            <a:off x="5986703" y="4575971"/>
            <a:ext cx="6161052" cy="2105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000" b="1" dirty="0">
                <a:solidFill>
                  <a:srgbClr val="292929"/>
                </a:solidFill>
                <a:cs typeface="SuperscriptNumbersFontFix"/>
              </a:rPr>
              <a:t>Como usuária, </a:t>
            </a:r>
            <a:r>
              <a:rPr lang="pt-BR" sz="2000" dirty="0">
                <a:solidFill>
                  <a:srgbClr val="292929"/>
                </a:solidFill>
                <a:cs typeface="SuperscriptNumbersFontFix"/>
              </a:rPr>
              <a:t>me cadastrar ao sistema. </a:t>
            </a:r>
            <a:r>
              <a:rPr lang="pt-BR" sz="2000" b="1" dirty="0">
                <a:solidFill>
                  <a:srgbClr val="292929"/>
                </a:solidFill>
                <a:cs typeface="SuperscriptNumbersFontFix"/>
              </a:rPr>
              <a:t>Assim posso</a:t>
            </a:r>
            <a:r>
              <a:rPr lang="pt-BR" sz="2000" dirty="0">
                <a:solidFill>
                  <a:srgbClr val="292929"/>
                </a:solidFill>
                <a:cs typeface="SuperscriptNumbersFontFix"/>
              </a:rPr>
              <a:t> melhor acompanhar meus indicadores de saúde.</a:t>
            </a:r>
          </a:p>
          <a:p>
            <a:pPr marL="342900" indent="-342900" algn="l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u="sng" dirty="0">
                <a:solidFill>
                  <a:srgbClr val="292929"/>
                </a:solidFill>
                <a:cs typeface="SuperscriptNumbersFontFix"/>
              </a:rPr>
              <a:t>Critérios de aceitação: </a:t>
            </a:r>
            <a:r>
              <a:rPr lang="pt-BR" sz="2000" dirty="0">
                <a:solidFill>
                  <a:srgbClr val="292929"/>
                </a:solidFill>
                <a:cs typeface="SuperscriptNumbersFontFix"/>
              </a:rPr>
              <a:t>Pode acesso o sistema a partir do cadastro de meus dados nome e </a:t>
            </a:r>
            <a:r>
              <a:rPr lang="pt-BR" sz="2000" dirty="0" err="1">
                <a:solidFill>
                  <a:srgbClr val="292929"/>
                </a:solidFill>
                <a:cs typeface="SuperscriptNumbersFontFix"/>
              </a:rPr>
              <a:t>email</a:t>
            </a:r>
            <a:r>
              <a:rPr lang="pt-BR" sz="2000" dirty="0">
                <a:solidFill>
                  <a:srgbClr val="292929"/>
                </a:solidFill>
                <a:cs typeface="SuperscriptNumbersFontFix"/>
              </a:rPr>
              <a:t> ou autenticação do </a:t>
            </a:r>
            <a:r>
              <a:rPr lang="pt-BR" sz="2000" dirty="0" err="1">
                <a:solidFill>
                  <a:srgbClr val="292929"/>
                </a:solidFill>
                <a:cs typeface="SuperscriptNumbersFontFix"/>
              </a:rPr>
              <a:t>facebook</a:t>
            </a:r>
            <a:r>
              <a:rPr lang="pt-BR" sz="2000" dirty="0">
                <a:solidFill>
                  <a:srgbClr val="292929"/>
                </a:solidFill>
                <a:cs typeface="SuperscriptNumbersFontFix"/>
              </a:rPr>
              <a:t>.</a:t>
            </a:r>
            <a:r>
              <a:rPr lang="pt-BR" sz="2000" b="1" dirty="0">
                <a:solidFill>
                  <a:srgbClr val="FF0000"/>
                </a:solidFill>
                <a:latin typeface="+mj-lt"/>
                <a:cs typeface="SuperscriptNumbersFontFix"/>
              </a:rPr>
              <a:t> </a:t>
            </a:r>
            <a:r>
              <a:rPr lang="pt-BR" sz="2800" b="1" dirty="0">
                <a:solidFill>
                  <a:srgbClr val="FF0000"/>
                </a:solidFill>
                <a:latin typeface="+mj-lt"/>
                <a:cs typeface="SuperscriptNumbersFontFix"/>
              </a:rPr>
              <a:t>Must </a:t>
            </a:r>
            <a:r>
              <a:rPr lang="pt-BR" sz="28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sz="2800" dirty="0">
              <a:solidFill>
                <a:srgbClr val="292929"/>
              </a:solidFill>
              <a:cs typeface="SuperscriptNumbersFontFix"/>
            </a:endParaRPr>
          </a:p>
        </p:txBody>
      </p:sp>
      <p:sp>
        <p:nvSpPr>
          <p:cNvPr id="10" name="text 1 copy 1">
            <a:extLst>
              <a:ext uri="{FF2B5EF4-FFF2-40B4-BE49-F238E27FC236}">
                <a16:creationId xmlns:a16="http://schemas.microsoft.com/office/drawing/2014/main" id="{948ED883-4BDD-CD42-45F7-A2C2D1914ABA}"/>
              </a:ext>
            </a:extLst>
          </p:cNvPr>
          <p:cNvSpPr/>
          <p:nvPr/>
        </p:nvSpPr>
        <p:spPr>
          <a:xfrm>
            <a:off x="968617" y="3823406"/>
            <a:ext cx="4564239" cy="26898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000" b="1" dirty="0">
                <a:solidFill>
                  <a:srgbClr val="292929"/>
                </a:solidFill>
                <a:latin typeface="+mj-lt"/>
                <a:cs typeface="SuperscriptNumbersFontFix"/>
              </a:rPr>
              <a:t>Como usuária, 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quero comparar meus resultados de exames com os valores de referência para cada </a:t>
            </a:r>
            <a:r>
              <a:rPr lang="pt-BR" dirty="0">
                <a:latin typeface="+mj-lt"/>
              </a:rPr>
              <a:t>indicador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. </a:t>
            </a:r>
            <a:r>
              <a:rPr lang="pt-BR" sz="2000" b="1" dirty="0">
                <a:solidFill>
                  <a:srgbClr val="292929"/>
                </a:solidFill>
                <a:latin typeface="+mj-lt"/>
                <a:cs typeface="SuperscriptNumbersFontFix"/>
              </a:rPr>
              <a:t>Assim posso 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identificar possíveis desvios e buscar orientação médica.</a:t>
            </a:r>
          </a:p>
          <a:p>
            <a:pPr marL="342900" indent="-342900" algn="l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u="sng" dirty="0">
                <a:solidFill>
                  <a:srgbClr val="292929"/>
                </a:solidFill>
                <a:latin typeface="+mj-lt"/>
                <a:cs typeface="SuperscriptNumbersFontFix"/>
              </a:rPr>
              <a:t>Critérios de aceitação:</a:t>
            </a:r>
            <a:r>
              <a:rPr lang="pt-BR" sz="2000" dirty="0">
                <a:solidFill>
                  <a:srgbClr val="292929"/>
                </a:solidFill>
                <a:latin typeface="+mj-lt"/>
                <a:cs typeface="SuperscriptNumbersFontFix"/>
              </a:rPr>
              <a:t> Valores de referência para cada exame, visualização da faixa de valores normais em gráficos. </a:t>
            </a:r>
            <a:r>
              <a:rPr lang="pt-BR" sz="2800" b="1" dirty="0">
                <a:solidFill>
                  <a:srgbClr val="FF0000"/>
                </a:solidFill>
                <a:latin typeface="+mj-lt"/>
                <a:cs typeface="SuperscriptNumbersFontFix"/>
              </a:rPr>
              <a:t>Must </a:t>
            </a:r>
            <a:r>
              <a:rPr lang="pt-BR" sz="28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sz="2800" b="1" dirty="0">
              <a:solidFill>
                <a:srgbClr val="FF0000"/>
              </a:solidFill>
              <a:latin typeface="+mj-lt"/>
              <a:cs typeface="SuperscriptNumbersFontFix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FC2CE3-FB91-4F60-84AC-2FB7AD7F6C3F}"/>
              </a:ext>
            </a:extLst>
          </p:cNvPr>
          <p:cNvSpPr txBox="1"/>
          <p:nvPr/>
        </p:nvSpPr>
        <p:spPr>
          <a:xfrm>
            <a:off x="1160206" y="1524000"/>
            <a:ext cx="5024284" cy="21852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Como usuária</a:t>
            </a:r>
            <a:r>
              <a:rPr lang="pt-BR" dirty="0"/>
              <a:t>, quero receber alertas quando um indicador estiver fora dos valores de referência. </a:t>
            </a:r>
            <a:r>
              <a:rPr lang="pt-BR" b="1" dirty="0"/>
              <a:t>Assim posso</a:t>
            </a:r>
            <a:r>
              <a:rPr lang="pt-BR" dirty="0"/>
              <a:t> tomar medidas preventivas e buscar atendimento médico caso necessário.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t-BR" u="sng" dirty="0">
                <a:latin typeface="+mj-lt"/>
              </a:rPr>
              <a:t>Critérios de aceitação: </a:t>
            </a:r>
            <a:r>
              <a:rPr lang="pt-BR" dirty="0"/>
              <a:t>Definição de limites de alerta para cada indicador, envio de notificações por </a:t>
            </a:r>
            <a:r>
              <a:rPr lang="pt-BR" dirty="0" err="1"/>
              <a:t>push</a:t>
            </a:r>
            <a:r>
              <a:rPr lang="pt-BR" dirty="0"/>
              <a:t> ou e-mail. </a:t>
            </a:r>
            <a:r>
              <a:rPr lang="pt-BR" sz="2800" b="1" dirty="0" err="1">
                <a:solidFill>
                  <a:srgbClr val="FF0000"/>
                </a:solidFill>
              </a:rPr>
              <a:t>Could</a:t>
            </a:r>
            <a:r>
              <a:rPr lang="pt-BR" sz="2800" b="1" dirty="0">
                <a:solidFill>
                  <a:srgbClr val="FF0000"/>
                </a:solidFill>
              </a:rPr>
              <a:t> </a:t>
            </a:r>
            <a:r>
              <a:rPr lang="pt-BR" sz="2800" b="1" dirty="0" err="1">
                <a:solidFill>
                  <a:srgbClr val="FF0000"/>
                </a:solidFill>
              </a:rPr>
              <a:t>have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3011148" cy="73152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2" cy="73152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19" y="487678"/>
            <a:ext cx="12035313" cy="63398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75846B-BF5F-C130-6F6E-83ED8B375921}"/>
              </a:ext>
            </a:extLst>
          </p:cNvPr>
          <p:cNvSpPr/>
          <p:nvPr/>
        </p:nvSpPr>
        <p:spPr>
          <a:xfrm>
            <a:off x="9986396" y="609105"/>
            <a:ext cx="4797863" cy="758394"/>
          </a:xfrm>
          <a:prstGeom prst="rect">
            <a:avLst/>
          </a:prstGeom>
        </p:spPr>
        <p:txBody>
          <a:bodyPr spcFirstLastPara="0"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Sprint 1</a:t>
            </a:r>
          </a:p>
        </p:txBody>
      </p:sp>
      <p:pic>
        <p:nvPicPr>
          <p:cNvPr id="3" name="Medical-Healthcare-Blood-Test-Outline-Filled-12">
            <a:extLst>
              <a:ext uri="{FF2B5EF4-FFF2-40B4-BE49-F238E27FC236}">
                <a16:creationId xmlns:a16="http://schemas.microsoft.com/office/drawing/2014/main" id="{332E2F05-EF30-9D8F-E4C5-D7D501070B61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05005" y="676998"/>
            <a:ext cx="683967" cy="683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43C2E-12A7-BCAA-CFF2-A0A45D8B3A2E}"/>
              </a:ext>
            </a:extLst>
          </p:cNvPr>
          <p:cNvSpPr/>
          <p:nvPr/>
        </p:nvSpPr>
        <p:spPr>
          <a:xfrm>
            <a:off x="1346762" y="801971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88BA0B-FA0A-54B4-A62C-47F39D93ECC1}"/>
              </a:ext>
            </a:extLst>
          </p:cNvPr>
          <p:cNvSpPr txBox="1"/>
          <p:nvPr/>
        </p:nvSpPr>
        <p:spPr>
          <a:xfrm>
            <a:off x="1035586" y="1360964"/>
            <a:ext cx="1127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1"/>
                </a:solidFill>
                <a:latin typeface="+mj-lt"/>
                <a:cs typeface="SuperscriptNumbersFontFix"/>
              </a:rPr>
              <a:t>Meta da </a:t>
            </a:r>
            <a:r>
              <a:rPr lang="pt-BR" sz="2800" b="1" dirty="0" err="1">
                <a:solidFill>
                  <a:schemeClr val="accent1"/>
                </a:solidFill>
                <a:latin typeface="+mj-lt"/>
                <a:cs typeface="SuperscriptNumbersFontFix"/>
              </a:rPr>
              <a:t>Spritnt</a:t>
            </a:r>
            <a:r>
              <a:rPr lang="pt-BR" sz="2800" b="1" dirty="0">
                <a:solidFill>
                  <a:schemeClr val="accent1"/>
                </a:solidFill>
                <a:latin typeface="+mj-lt"/>
                <a:cs typeface="SuperscriptNumbersFontFix"/>
              </a:rPr>
              <a:t>: Permitir login do usuário e cadastro do primeiro exame</a:t>
            </a:r>
            <a:endParaRPr lang="pt-BR" sz="2800" dirty="0">
              <a:solidFill>
                <a:schemeClr val="accent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C241BCA-E6A1-A853-FECA-AAFE7954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09" y="2438004"/>
            <a:ext cx="5368022" cy="301614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1186A5-81E4-7606-9D89-69529A92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90" y="1976604"/>
            <a:ext cx="6511092" cy="218255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FCF033D-CCEC-445C-291B-26E90349AC55}"/>
              </a:ext>
            </a:extLst>
          </p:cNvPr>
          <p:cNvSpPr txBox="1"/>
          <p:nvPr/>
        </p:nvSpPr>
        <p:spPr>
          <a:xfrm>
            <a:off x="5541483" y="4348582"/>
            <a:ext cx="6611143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dirty="0"/>
              <a:t>Como usuária, quero adicionar meus resultados de exames de sangue ao aplicativo, especificando o tipo de exame, data da coleta e os valores dos indicadores. Assim posso ter um histórico completo da minha saúde.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3334A9-70BA-8F15-2AC5-5FCC18C00C69}"/>
              </a:ext>
            </a:extLst>
          </p:cNvPr>
          <p:cNvSpPr txBox="1"/>
          <p:nvPr/>
        </p:nvSpPr>
        <p:spPr>
          <a:xfrm>
            <a:off x="1678713" y="5738332"/>
            <a:ext cx="7392318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/>
              <a:t>Como usuária, quero visualizar meus resultados de exames em gráficos personalizáveis, similar a uma carteira de investimentos. Assim posso identificar tendências e padrões ao longo do tempo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C0E1982-01C7-43FA-F8DF-BC25F38BBB7C}"/>
              </a:ext>
            </a:extLst>
          </p:cNvPr>
          <p:cNvSpPr txBox="1"/>
          <p:nvPr/>
        </p:nvSpPr>
        <p:spPr>
          <a:xfrm>
            <a:off x="7709256" y="6292331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</a:rPr>
              <a:t>3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AD2742-5763-FCDD-4D50-41F85634A81A}"/>
              </a:ext>
            </a:extLst>
          </p:cNvPr>
          <p:cNvSpPr txBox="1"/>
          <p:nvPr/>
        </p:nvSpPr>
        <p:spPr>
          <a:xfrm>
            <a:off x="10499593" y="3744864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1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1C55CA-C8CA-D841-67DE-1C8E10933098}"/>
              </a:ext>
            </a:extLst>
          </p:cNvPr>
          <p:cNvSpPr txBox="1"/>
          <p:nvPr/>
        </p:nvSpPr>
        <p:spPr>
          <a:xfrm>
            <a:off x="10673537" y="5179579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29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6753" y="3440430"/>
            <a:ext cx="4577643" cy="1509559"/>
          </a:xfrm>
          <a:prstGeom prst="rect">
            <a:avLst/>
          </a:prstGeom>
        </p:spPr>
        <p:txBody>
          <a:bodyPr spcFirstLastPara="0" lIns="95250" tIns="85725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Transformando dados em saúde.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522486" y="2817995"/>
            <a:ext cx="2163532" cy="62243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6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4" name="Medical-Healthcare-Blood-Test-Outline-Filled-1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42806" y="1635092"/>
            <a:ext cx="1277872" cy="10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urynas Mereckas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3490644"/>
            <a:ext cx="13277850" cy="4400550"/>
          </a:xfrm>
          <a:prstGeom prst="rect">
            <a:avLst/>
          </a:prstGeom>
        </p:spPr>
      </p:pic>
      <p:sp>
        <p:nvSpPr>
          <p:cNvPr id="3" name="text 0 copy 4"/>
          <p:cNvSpPr/>
          <p:nvPr/>
        </p:nvSpPr>
        <p:spPr>
          <a:xfrm>
            <a:off x="169872" y="1181100"/>
            <a:ext cx="12764914" cy="5715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450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Founders</a:t>
            </a:r>
          </a:p>
        </p:txBody>
      </p:sp>
      <p:sp>
        <p:nvSpPr>
          <p:cNvPr id="4" name="text 1"/>
          <p:cNvSpPr/>
          <p:nvPr/>
        </p:nvSpPr>
        <p:spPr>
          <a:xfrm>
            <a:off x="190939" y="4344610"/>
            <a:ext cx="2869629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Aline Borges</a:t>
            </a:r>
          </a:p>
        </p:txBody>
      </p:sp>
      <p:sp>
        <p:nvSpPr>
          <p:cNvPr id="5" name="text 1 copy 2"/>
          <p:cNvSpPr/>
          <p:nvPr/>
        </p:nvSpPr>
        <p:spPr>
          <a:xfrm>
            <a:off x="0" y="4801810"/>
            <a:ext cx="3251509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Gestão e </a:t>
            </a:r>
            <a:r>
              <a:rPr sz="225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Estratégia</a:t>
            </a:r>
            <a:endParaRPr sz="2250" dirty="0">
              <a:solidFill>
                <a:srgbClr val="FFFFFF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6" name="text 1"/>
          <p:cNvSpPr/>
          <p:nvPr/>
        </p:nvSpPr>
        <p:spPr>
          <a:xfrm>
            <a:off x="3474523" y="4326087"/>
            <a:ext cx="2869629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Hugo Rodrigues</a:t>
            </a:r>
          </a:p>
        </p:txBody>
      </p:sp>
      <p:sp>
        <p:nvSpPr>
          <p:cNvPr id="7" name="text 1 copy 2"/>
          <p:cNvSpPr/>
          <p:nvPr/>
        </p:nvSpPr>
        <p:spPr>
          <a:xfrm>
            <a:off x="3283583" y="4821387"/>
            <a:ext cx="3251509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Finanças</a:t>
            </a:r>
          </a:p>
        </p:txBody>
      </p:sp>
      <p:sp>
        <p:nvSpPr>
          <p:cNvPr id="8" name="text 1"/>
          <p:cNvSpPr/>
          <p:nvPr/>
        </p:nvSpPr>
        <p:spPr>
          <a:xfrm>
            <a:off x="6771114" y="4265470"/>
            <a:ext cx="3035955" cy="45352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976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Renata Barcelos</a:t>
            </a:r>
          </a:p>
        </p:txBody>
      </p:sp>
      <p:sp>
        <p:nvSpPr>
          <p:cNvPr id="9" name="text 1 copy 2"/>
          <p:cNvSpPr/>
          <p:nvPr/>
        </p:nvSpPr>
        <p:spPr>
          <a:xfrm>
            <a:off x="6771114" y="4757249"/>
            <a:ext cx="3225359" cy="340142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32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Marketing e Growth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E6758C3-ADDC-1344-B25A-8260D4464F99}"/>
              </a:ext>
            </a:extLst>
          </p:cNvPr>
          <p:cNvSpPr/>
          <p:nvPr/>
        </p:nvSpPr>
        <p:spPr>
          <a:xfrm>
            <a:off x="3563067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752536" y="2043029"/>
            <a:ext cx="2160000" cy="216000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E083F561-E096-79FA-B2FF-9B2F76889F4B}"/>
              </a:ext>
            </a:extLst>
          </p:cNvPr>
          <p:cNvSpPr/>
          <p:nvPr/>
        </p:nvSpPr>
        <p:spPr>
          <a:xfrm>
            <a:off x="438590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8059" y="2043029"/>
            <a:ext cx="2160000" cy="2160000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B3D7C025-BDDF-91A6-67D7-9043DDF99B34}"/>
              </a:ext>
            </a:extLst>
          </p:cNvPr>
          <p:cNvSpPr/>
          <p:nvPr/>
        </p:nvSpPr>
        <p:spPr>
          <a:xfrm>
            <a:off x="6918614" y="1800490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shared imag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098614" y="2000250"/>
            <a:ext cx="2160000" cy="2160000"/>
          </a:xfrm>
          <a:prstGeom prst="rect">
            <a:avLst/>
          </a:prstGeom>
        </p:spPr>
      </p:pic>
      <p:pic>
        <p:nvPicPr>
          <p:cNvPr id="13" name="customLine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5771845" y="390525"/>
            <a:ext cx="1560968" cy="190500"/>
          </a:xfrm>
          <a:prstGeom prst="rect">
            <a:avLst/>
          </a:prstGeom>
        </p:spPr>
      </p:pic>
      <p:pic>
        <p:nvPicPr>
          <p:cNvPr id="14" name="custom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5773589" y="7219950"/>
            <a:ext cx="1560968" cy="1905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090452" y="304800"/>
            <a:ext cx="2186148" cy="41377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258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16" name="Medical-Healthcare-Blood-Test-Outline-Filled-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40171" y="245070"/>
            <a:ext cx="688380" cy="688380"/>
          </a:xfrm>
          <a:prstGeom prst="rect">
            <a:avLst/>
          </a:prstGeom>
        </p:spPr>
      </p:pic>
      <p:pic>
        <p:nvPicPr>
          <p:cNvPr id="17" name="shared image.jpg copy 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-5875760" y="310187"/>
            <a:ext cx="3468575" cy="61663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33999B0-52C2-9816-8735-9FEFF6E005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787534" y="-1012975"/>
            <a:ext cx="7451116" cy="4959649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3BE284EC-493F-94C5-49FD-6197E1D044E9}"/>
              </a:ext>
            </a:extLst>
          </p:cNvPr>
          <p:cNvSpPr/>
          <p:nvPr/>
        </p:nvSpPr>
        <p:spPr>
          <a:xfrm>
            <a:off x="10043091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0922E90-21BB-E28F-88C4-C7A978BEC021}"/>
              </a:ext>
            </a:extLst>
          </p:cNvPr>
          <p:cNvSpPr/>
          <p:nvPr/>
        </p:nvSpPr>
        <p:spPr>
          <a:xfrm>
            <a:off x="10223091" y="2058540"/>
            <a:ext cx="2160000" cy="2160000"/>
          </a:xfrm>
          <a:prstGeom prst="ellipse">
            <a:avLst/>
          </a:prstGeom>
          <a:blipFill dpi="0" rotWithShape="1">
            <a:blip r:embed="rId11"/>
            <a:srcRect/>
            <a:stretch>
              <a:fillRect b="4000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59CDA8E8-863F-68D8-924E-10F6A3C283C0}"/>
              </a:ext>
            </a:extLst>
          </p:cNvPr>
          <p:cNvSpPr/>
          <p:nvPr/>
        </p:nvSpPr>
        <p:spPr>
          <a:xfrm>
            <a:off x="9954569" y="4301287"/>
            <a:ext cx="2921512" cy="464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pt-BR" sz="3000" b="1" dirty="0">
                <a:solidFill>
                  <a:srgbClr val="FFFFFF"/>
                </a:solidFill>
                <a:latin typeface="SuperscriptNumbersFontFix"/>
                <a:cs typeface="SuperscriptNumbersFontFix"/>
              </a:rPr>
              <a:t>Marcos </a:t>
            </a:r>
            <a:r>
              <a:rPr lang="pt-BR" sz="2976" b="1" dirty="0">
                <a:solidFill>
                  <a:srgbClr val="FFFFFF"/>
                </a:solidFill>
                <a:latin typeface="SuperscriptNumbersFontFix"/>
              </a:rPr>
              <a:t>Belarmino</a:t>
            </a:r>
          </a:p>
          <a:p>
            <a:pPr algn="ctr" hangingPunct="0">
              <a:lnSpc>
                <a:spcPct val="100000"/>
              </a:lnSpc>
            </a:pPr>
            <a:r>
              <a:rPr lang="pt-BR" sz="2232" dirty="0">
                <a:solidFill>
                  <a:srgbClr val="FFFFFF"/>
                </a:solidFill>
                <a:latin typeface="SuperscriptNumbersFontFix"/>
              </a:rPr>
              <a:t>Produto</a:t>
            </a:r>
            <a:endParaRPr sz="2232" dirty="0">
              <a:solidFill>
                <a:srgbClr val="FFFFFF"/>
              </a:solidFill>
              <a:latin typeface="SuperscriptNumbersFontFix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 copy 3"/>
          <p:cNvSpPr/>
          <p:nvPr/>
        </p:nvSpPr>
        <p:spPr>
          <a:xfrm>
            <a:off x="1674379" y="4819948"/>
            <a:ext cx="4337463" cy="9239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sangue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podem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ser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complexos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confusos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,</a:t>
            </a:r>
          </a:p>
          <a:p>
            <a:pPr algn="l" hangingPunct="0">
              <a:lnSpc>
                <a:spcPct val="100000"/>
              </a:lnSpc>
            </a:pP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apresentando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muitos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números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que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são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difíceis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entender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para a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maioria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das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pessoas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sp>
        <p:nvSpPr>
          <p:cNvPr id="3" name="text 1 copy 2"/>
          <p:cNvSpPr/>
          <p:nvPr/>
        </p:nvSpPr>
        <p:spPr>
          <a:xfrm>
            <a:off x="7842031" y="923925"/>
            <a:ext cx="4187726" cy="6667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32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Entenda</a:t>
            </a:r>
            <a:r>
              <a:rPr lang="pt-BR" sz="3200" dirty="0">
                <a:solidFill>
                  <a:srgbClr val="FFFFFF"/>
                </a:solidFill>
                <a:latin typeface="SuperscriptNumbersFontFix"/>
                <a:cs typeface="SuperscriptNumbersFontFix"/>
              </a:rPr>
              <a:t> e armazene</a:t>
            </a:r>
            <a:r>
              <a:rPr sz="32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32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seus</a:t>
            </a:r>
            <a:r>
              <a:rPr sz="32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32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resultados</a:t>
            </a:r>
            <a:endParaRPr sz="3200" dirty="0">
              <a:solidFill>
                <a:srgbClr val="FFFFFF"/>
              </a:solidFill>
              <a:latin typeface="SuperscriptNumbersFontFix"/>
              <a:ea typeface="+mn-ea"/>
              <a:cs typeface="SuperscriptNumbersFontFix"/>
            </a:endParaRPr>
          </a:p>
          <a:p>
            <a:pPr algn="l" hangingPunct="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de forma </a:t>
            </a:r>
            <a:r>
              <a:rPr sz="32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fácil</a:t>
            </a:r>
            <a:r>
              <a:rPr sz="32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e </a:t>
            </a:r>
            <a:r>
              <a:rPr lang="pt-BR" sz="32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intuitiva</a:t>
            </a:r>
            <a:endParaRPr sz="3200" dirty="0">
              <a:solidFill>
                <a:srgbClr val="FFFFFF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4" name="text 0"/>
          <p:cNvSpPr/>
          <p:nvPr/>
        </p:nvSpPr>
        <p:spPr>
          <a:xfrm>
            <a:off x="2533650" y="3314700"/>
            <a:ext cx="4524375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075" i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Saúde em suas mãos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963257" y="381000"/>
            <a:ext cx="1616340" cy="45720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r" hangingPunct="0">
              <a:lnSpc>
                <a:spcPct val="83333"/>
              </a:lnSpc>
              <a:spcBef>
                <a:spcPct val="6667"/>
              </a:spcBef>
            </a:pPr>
            <a:r>
              <a:rPr sz="28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0 copy 4"/>
          <p:cNvSpPr/>
          <p:nvPr/>
        </p:nvSpPr>
        <p:spPr>
          <a:xfrm>
            <a:off x="2209800" y="2762250"/>
            <a:ext cx="4234375" cy="2762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175" b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 de Sangue Simplificados</a:t>
            </a:r>
          </a:p>
        </p:txBody>
      </p:sp>
      <p:pic>
        <p:nvPicPr>
          <p:cNvPr id="7" name="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33425" y="3276600"/>
            <a:ext cx="1447800" cy="304800"/>
          </a:xfrm>
          <a:prstGeom prst="rect">
            <a:avLst/>
          </a:prstGeom>
        </p:spPr>
      </p:pic>
      <p:pic>
        <p:nvPicPr>
          <p:cNvPr id="8" name="quotation mark first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876425" y="1257300"/>
            <a:ext cx="1586211" cy="1586211"/>
          </a:xfrm>
          <a:prstGeom prst="rect">
            <a:avLst/>
          </a:prstGeom>
        </p:spPr>
      </p:pic>
      <p:pic>
        <p:nvPicPr>
          <p:cNvPr id="9" name="quotation mark second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9397583" y="3048000"/>
            <a:ext cx="1576983" cy="1576983"/>
          </a:xfrm>
          <a:prstGeom prst="rect">
            <a:avLst/>
          </a:prstGeom>
        </p:spPr>
      </p:pic>
      <p:pic>
        <p:nvPicPr>
          <p:cNvPr id="10" name="Medical-Healthcare-Blood-Test-Outline-Filled-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41588" y="213655"/>
            <a:ext cx="888251" cy="888251"/>
          </a:xfrm>
          <a:prstGeom prst="rect">
            <a:avLst/>
          </a:prstGeom>
        </p:spPr>
      </p:pic>
      <p:pic>
        <p:nvPicPr>
          <p:cNvPr id="11" name="A Thousand Nights Instrument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5"/>
        </a:solidFill>
        <a:effectLst/>
      </p:bgPr>
    </p:bg>
    <p:spTree>
      <p:nvGrpSpPr>
        <p:cNvPr id="1" name="Slide 1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ive-Shape-25 copy 2"/>
          <p:cNvPicPr/>
          <p:nvPr/>
        </p:nvPicPr>
        <p:blipFill rotWithShape="1">
          <a:blip r:embed="rId2"/>
          <a:stretch>
            <a:fillRect/>
          </a:stretch>
        </p:blipFill>
        <p:spPr>
          <a:xfrm rot="-7458504">
            <a:off x="5656917" y="-5769708"/>
            <a:ext cx="7576462" cy="9343144"/>
          </a:xfrm>
          <a:prstGeom prst="rect">
            <a:avLst/>
          </a:prstGeom>
        </p:spPr>
      </p:pic>
      <p:pic>
        <p:nvPicPr>
          <p:cNvPr id="3" name="Creative-Shape-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641968" y="3491673"/>
            <a:ext cx="5396154" cy="6660655"/>
          </a:xfrm>
          <a:prstGeom prst="rect">
            <a:avLst/>
          </a:prstGeom>
        </p:spPr>
      </p:pic>
      <p:pic>
        <p:nvPicPr>
          <p:cNvPr id="4" name="Lin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-221231" y="7267575"/>
            <a:ext cx="10538961" cy="2667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105746" y="5416086"/>
            <a:ext cx="3080454" cy="1250320"/>
          </a:xfrm>
          <a:prstGeom prst="rect">
            <a:avLst/>
          </a:prstGeom>
        </p:spPr>
        <p:txBody>
          <a:bodyPr spcFirstLastPara="0" lIns="109677" tIns="109677" rIns="109677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4059">
                <a:solidFill>
                  <a:srgbClr val="1F2F2F"/>
                </a:solidFill>
                <a:latin typeface="SuperscriptNumbersFontFix"/>
                <a:ea typeface="+mn-ea"/>
                <a:cs typeface="SuperscriptNumbersFontFix"/>
              </a:rPr>
              <a:t>Marina</a:t>
            </a:r>
          </a:p>
          <a:p>
            <a:pPr algn="l" hangingPunct="0">
              <a:lnSpc>
                <a:spcPct val="83333"/>
              </a:lnSpc>
            </a:pPr>
            <a:r>
              <a:rPr sz="4059" b="1">
                <a:solidFill>
                  <a:srgbClr val="1F2F2F"/>
                </a:solidFill>
                <a:latin typeface="SuperscriptNumbersFontFix"/>
                <a:ea typeface="+mn-ea"/>
                <a:cs typeface="SuperscriptNumbersFontFix"/>
              </a:rPr>
              <a:t>Silva</a:t>
            </a:r>
          </a:p>
        </p:txBody>
      </p:sp>
      <p:sp>
        <p:nvSpPr>
          <p:cNvPr id="7" name="text 2"/>
          <p:cNvSpPr/>
          <p:nvPr/>
        </p:nvSpPr>
        <p:spPr>
          <a:xfrm>
            <a:off x="440168" y="240610"/>
            <a:ext cx="2570794" cy="10096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sz="2000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“É </a:t>
            </a:r>
            <a:r>
              <a:rPr sz="2000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desafiador</a:t>
            </a:r>
            <a:r>
              <a:rPr sz="2000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, mas</a:t>
            </a:r>
          </a:p>
          <a:p>
            <a:pPr algn="ctr" hangingPunct="0">
              <a:lnSpc>
                <a:spcPct val="100000"/>
              </a:lnSpc>
            </a:pPr>
            <a:r>
              <a:rPr sz="2000" b="1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eu</a:t>
            </a:r>
            <a:r>
              <a:rPr sz="2000" b="1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000" b="1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valorizo</a:t>
            </a:r>
            <a:r>
              <a:rPr sz="2000" b="1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 o </a:t>
            </a:r>
            <a:r>
              <a:rPr sz="2000" b="1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cuidado</a:t>
            </a:r>
            <a:r>
              <a:rPr sz="2000" b="1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 com a </a:t>
            </a:r>
            <a:r>
              <a:rPr sz="2000" b="1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minha</a:t>
            </a:r>
            <a:r>
              <a:rPr sz="2000" b="1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000" b="1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sz="2000" b="1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!”</a:t>
            </a:r>
          </a:p>
          <a:p>
            <a:pPr algn="ctr" hangingPunct="0">
              <a:lnSpc>
                <a:spcPct val="100000"/>
              </a:lnSpc>
            </a:pPr>
            <a:r>
              <a:rPr sz="2000" dirty="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Marina S</a:t>
            </a:r>
            <a:r>
              <a:rPr lang="pt-BR" sz="2000" dirty="0" err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ilva</a:t>
            </a:r>
            <a:endParaRPr sz="2000" dirty="0">
              <a:solidFill>
                <a:srgbClr val="42504B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248525" y="5524500"/>
            <a:ext cx="2670656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50000"/>
              </a:lnSpc>
            </a:pP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Idade: 42 Anos</a:t>
            </a:r>
          </a:p>
          <a:p>
            <a:pPr algn="l" hangingPunct="0">
              <a:lnSpc>
                <a:spcPct val="150000"/>
              </a:lnSpc>
            </a:pP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Estado Civil: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Casada</a:t>
            </a:r>
            <a:endParaRPr sz="1200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  <a:p>
            <a:pPr algn="l" hangingPunct="0">
              <a:lnSpc>
                <a:spcPct val="150000"/>
              </a:lnSpc>
            </a:pP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Localização</a:t>
            </a: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: São Paulo, SP</a:t>
            </a:r>
          </a:p>
          <a:p>
            <a:pPr algn="l" hangingPunct="0">
              <a:lnSpc>
                <a:spcPct val="150000"/>
              </a:lnSpc>
            </a:pP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Renda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Anual</a:t>
            </a: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: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Classe</a:t>
            </a: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média</a:t>
            </a: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alta</a:t>
            </a:r>
            <a:endParaRPr sz="1200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  <a:p>
            <a:pPr algn="l" hangingPunct="0">
              <a:lnSpc>
                <a:spcPct val="150000"/>
              </a:lnSpc>
            </a:pP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Educação: Superior </a:t>
            </a: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completo</a:t>
            </a:r>
            <a:endParaRPr sz="1200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pic>
        <p:nvPicPr>
          <p:cNvPr id="9" name="Heart-object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971846" y="5975088"/>
            <a:ext cx="228746" cy="208737"/>
          </a:xfrm>
          <a:prstGeom prst="rect">
            <a:avLst/>
          </a:prstGeom>
        </p:spPr>
      </p:pic>
      <p:pic>
        <p:nvPicPr>
          <p:cNvPr id="10" name="Icon-18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986207" y="6217267"/>
            <a:ext cx="200025" cy="283441"/>
          </a:xfrm>
          <a:prstGeom prst="rect">
            <a:avLst/>
          </a:prstGeom>
        </p:spPr>
      </p:pic>
      <p:pic>
        <p:nvPicPr>
          <p:cNvPr id="11" name="WebOutline2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947056" y="6543675"/>
            <a:ext cx="278326" cy="278326"/>
          </a:xfrm>
          <a:prstGeom prst="rect">
            <a:avLst/>
          </a:prstGeom>
        </p:spPr>
      </p:pic>
      <p:pic>
        <p:nvPicPr>
          <p:cNvPr id="12" name="inf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963822" y="5638800"/>
            <a:ext cx="244795" cy="256240"/>
          </a:xfrm>
          <a:prstGeom prst="rect">
            <a:avLst/>
          </a:prstGeom>
        </p:spPr>
      </p:pic>
      <p:pic>
        <p:nvPicPr>
          <p:cNvPr id="13" name="education10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918845" y="6848475"/>
            <a:ext cx="334749" cy="225582"/>
          </a:xfrm>
          <a:prstGeom prst="rect">
            <a:avLst/>
          </a:prstGeom>
        </p:spPr>
      </p:pic>
      <p:pic>
        <p:nvPicPr>
          <p:cNvPr id="14" name="customLin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3710408" y="5219700"/>
            <a:ext cx="6088666" cy="1905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7047641" y="969686"/>
            <a:ext cx="2833018" cy="75247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Ter um app fácil de usar e intuitivo</a:t>
            </a:r>
            <a:endParaRPr sz="1200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SuperscriptNumbersFontFix"/>
                <a:ea typeface="+mn-ea"/>
                <a:cs typeface="SuperscriptNumbersFontFix"/>
              </a:rPr>
              <a:t>Monitorar meus indicadores de saúde</a:t>
            </a:r>
          </a:p>
          <a:p>
            <a:pPr marL="123825" indent="-123825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SuperscriptNumbersFontFix"/>
                <a:ea typeface="+mn-ea"/>
                <a:cs typeface="SuperscriptNumbersFontFix"/>
              </a:rPr>
              <a:t>Tomar decisões conscientes sobre minha saúde</a:t>
            </a:r>
          </a:p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endParaRPr sz="1200" dirty="0"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971846" y="526360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b="1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Objetivos</a:t>
            </a:r>
            <a:endParaRPr b="1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148016" y="2141781"/>
            <a:ext cx="2493952" cy="342529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b="1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Características</a:t>
            </a:r>
            <a:r>
              <a:rPr b="1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b="1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Pessoais</a:t>
            </a:r>
            <a:endParaRPr b="1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pic>
        <p:nvPicPr>
          <p:cNvPr id="18" name="Progress Bar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45927" y="2696595"/>
            <a:ext cx="2179723" cy="342528"/>
          </a:xfrm>
          <a:prstGeom prst="rect">
            <a:avLst/>
          </a:prstGeom>
        </p:spPr>
      </p:pic>
      <p:pic>
        <p:nvPicPr>
          <p:cNvPr id="19" name="Progress Bar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4245927" y="3334770"/>
            <a:ext cx="2179723" cy="342528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4208429" y="3210945"/>
            <a:ext cx="1588771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200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Disposição</a:t>
            </a:r>
            <a:r>
              <a:rPr sz="1125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</a:p>
        </p:txBody>
      </p:sp>
      <p:pic>
        <p:nvPicPr>
          <p:cNvPr id="21" name="Progress Bar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4245927" y="3972945"/>
            <a:ext cx="2179723" cy="342528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4208429" y="3849120"/>
            <a:ext cx="1873635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Engajamento Digital</a:t>
            </a:r>
          </a:p>
        </p:txBody>
      </p:sp>
      <p:pic>
        <p:nvPicPr>
          <p:cNvPr id="23" name="Progress Bar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4245927" y="4611120"/>
            <a:ext cx="2179723" cy="34252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208429" y="4487295"/>
            <a:ext cx="1873635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125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Sintomas</a:t>
            </a:r>
            <a:r>
              <a:rPr sz="1125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125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Menopausa</a:t>
            </a:r>
            <a:endParaRPr sz="1125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4208429" y="2617989"/>
            <a:ext cx="1588771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127203" y="6415546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pt-BR" sz="1650" b="1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Profissional Liberal</a:t>
            </a:r>
            <a:endParaRPr sz="1650" b="1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193769" y="1105858"/>
            <a:ext cx="2653274" cy="400050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116667"/>
              </a:lnSpc>
            </a:pPr>
            <a:r>
              <a:rPr lang="pt-BR"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Saúde, bem-estar, alimentação saudável, viagens, família, amigos, desenvolvimento pessoal</a:t>
            </a:r>
            <a:r>
              <a:rPr sz="1200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7047641" y="1830379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b="1" dirty="0" err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Desafios</a:t>
            </a:r>
            <a:endParaRPr b="1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7215493" y="2260120"/>
            <a:ext cx="2420100" cy="1962150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116667"/>
              </a:lnSpc>
            </a:pP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Fase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da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vida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: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Climatério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,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transição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para a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menopausa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.</a:t>
            </a:r>
          </a:p>
          <a:p>
            <a:pPr algn="l" hangingPunct="0">
              <a:lnSpc>
                <a:spcPct val="116667"/>
              </a:lnSpc>
            </a:pP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Preocupações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: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Longevidade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,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bem-estar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,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,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deficiências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nutricionais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.</a:t>
            </a:r>
          </a:p>
          <a:p>
            <a:pPr algn="l" hangingPunct="0">
              <a:lnSpc>
                <a:spcPct val="116667"/>
              </a:lnSpc>
            </a:pP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Comportamento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: Procura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ativamente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por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informações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sobre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,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nutrição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e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bem-estar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.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Provavelmente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já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realiza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rotina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e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acompanhamento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1200" dirty="0" err="1">
                <a:latin typeface="SuperscriptNumbersFontFix"/>
                <a:ea typeface="+mn-ea"/>
                <a:cs typeface="SuperscriptNumbersFontFix"/>
              </a:rPr>
              <a:t>médico</a:t>
            </a:r>
            <a:r>
              <a:rPr sz="1200" dirty="0"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pic>
        <p:nvPicPr>
          <p:cNvPr id="30" name="2020_Arrows_18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37406" y="2676525"/>
            <a:ext cx="258570" cy="258570"/>
          </a:xfrm>
          <a:prstGeom prst="rect">
            <a:avLst/>
          </a:prstGeom>
        </p:spPr>
      </p:pic>
      <p:pic>
        <p:nvPicPr>
          <p:cNvPr id="31" name="2020_Arrows_18 copy 2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71846" y="3390178"/>
            <a:ext cx="258570" cy="258570"/>
          </a:xfrm>
          <a:prstGeom prst="rect">
            <a:avLst/>
          </a:prstGeom>
        </p:spPr>
      </p:pic>
      <p:pic>
        <p:nvPicPr>
          <p:cNvPr id="32" name="image.png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0" y="1661384"/>
            <a:ext cx="3905615" cy="6349620"/>
          </a:xfrm>
          <a:prstGeom prst="rect">
            <a:avLst/>
          </a:prstGeom>
        </p:spPr>
      </p:pic>
      <p:pic>
        <p:nvPicPr>
          <p:cNvPr id="33" name="2020_Arrows_18 copy 3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37405" y="2327243"/>
            <a:ext cx="258570" cy="258570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326C696-7ACE-607A-B1E1-9BD66D010219}"/>
              </a:ext>
            </a:extLst>
          </p:cNvPr>
          <p:cNvSpPr/>
          <p:nvPr/>
        </p:nvSpPr>
        <p:spPr>
          <a:xfrm>
            <a:off x="4193769" y="713388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pt-BR" b="1" dirty="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Interesses</a:t>
            </a:r>
            <a:endParaRPr b="1" dirty="0">
              <a:solidFill>
                <a:srgbClr val="000000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CCE215E2-4595-E694-F50B-1895E82581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17730" y="3335395"/>
            <a:ext cx="2594418" cy="36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1723520" y="5579337"/>
            <a:ext cx="4936318" cy="7810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b="1" dirty="0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Conhecimento e controle</a:t>
            </a:r>
          </a:p>
          <a:p>
            <a:pPr algn="l" hangingPunct="0">
              <a:lnSpc>
                <a:spcPct val="100000"/>
              </a:lnSpc>
            </a:pPr>
            <a:r>
              <a:rPr lang="pt-BR" sz="2100" dirty="0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Marina poderá entender melhor seu corpo e ter mais informações sobre sua saúde, baseadas em dados concretos.</a:t>
            </a:r>
            <a:endParaRPr sz="2100" dirty="0">
              <a:solidFill>
                <a:srgbClr val="292929"/>
              </a:solidFill>
              <a:latin typeface="Didact Gothic"/>
              <a:ea typeface="+mn-ea"/>
              <a:cs typeface="Didact Gothic"/>
            </a:endParaRPr>
          </a:p>
        </p:txBody>
      </p:sp>
      <p:sp>
        <p:nvSpPr>
          <p:cNvPr id="3" name="text 1 copy 1"/>
          <p:cNvSpPr/>
          <p:nvPr/>
        </p:nvSpPr>
        <p:spPr>
          <a:xfrm>
            <a:off x="1743526" y="3322896"/>
            <a:ext cx="3955192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b="1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Visualização clara </a:t>
            </a:r>
          </a:p>
          <a:p>
            <a:pPr algn="l" hangingPunct="0">
              <a:lnSpc>
                <a:spcPct val="100000"/>
              </a:lnSpc>
            </a:pPr>
            <a:r>
              <a:rPr lang="pt-BR" sz="200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Gráficos intuitivos apresentarão a evolução dos seus indicadores de saúde ao longo do tempo, facilitando a identificação de padrões e tendências.</a:t>
            </a:r>
            <a:endParaRPr sz="200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</p:txBody>
      </p:sp>
      <p:sp>
        <p:nvSpPr>
          <p:cNvPr id="4" name="text 1 copy 2"/>
          <p:cNvSpPr/>
          <p:nvPr/>
        </p:nvSpPr>
        <p:spPr>
          <a:xfrm>
            <a:off x="1766089" y="1953741"/>
            <a:ext cx="4605906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b="1" dirty="0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Centralização de dados </a:t>
            </a:r>
          </a:p>
          <a:p>
            <a:pPr algn="l" hangingPunct="0">
              <a:lnSpc>
                <a:spcPct val="100000"/>
              </a:lnSpc>
            </a:pPr>
            <a:r>
              <a:rPr lang="pt-BR" sz="2200" dirty="0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Os resultados de exames estarão armazenados em um único lugar.</a:t>
            </a:r>
            <a:endParaRPr sz="2200" dirty="0">
              <a:solidFill>
                <a:srgbClr val="292929"/>
              </a:solidFill>
              <a:latin typeface="Didact Gothic"/>
              <a:ea typeface="+mn-ea"/>
              <a:cs typeface="Didact Gothic"/>
            </a:endParaRPr>
          </a:p>
        </p:txBody>
      </p:sp>
      <p:sp>
        <p:nvSpPr>
          <p:cNvPr id="5" name="text 0 copy 1"/>
          <p:cNvSpPr/>
          <p:nvPr/>
        </p:nvSpPr>
        <p:spPr>
          <a:xfrm>
            <a:off x="2173208" y="783618"/>
            <a:ext cx="8336326" cy="754677"/>
          </a:xfrm>
          <a:prstGeom prst="rect">
            <a:avLst/>
          </a:prstGeom>
        </p:spPr>
        <p:txBody>
          <a:bodyPr spcFirstLastPara="0" lIns="95250" tIns="85725" rIns="9525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4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Como </a:t>
            </a:r>
            <a:r>
              <a:rPr lang="pt-BR" sz="4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o </a:t>
            </a:r>
            <a:r>
              <a:rPr lang="pt-BR" sz="4000" b="1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  <a:r>
              <a:rPr lang="pt-BR" sz="4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irá </a:t>
            </a:r>
            <a:r>
              <a:rPr sz="4000" b="1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ajudar</a:t>
            </a:r>
            <a:r>
              <a:rPr sz="4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Marina?</a:t>
            </a:r>
          </a:p>
        </p:txBody>
      </p:sp>
      <p:pic>
        <p:nvPicPr>
          <p:cNvPr id="6" name="Creative-Shape-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45461" y="2295775"/>
            <a:ext cx="2448000" cy="2444769"/>
          </a:xfrm>
          <a:prstGeom prst="rect">
            <a:avLst/>
          </a:prstGeom>
        </p:spPr>
      </p:pic>
      <p:pic>
        <p:nvPicPr>
          <p:cNvPr id="7" name="Creative-Shape-4 copy 1"/>
          <p:cNvPicPr/>
          <p:nvPr/>
        </p:nvPicPr>
        <p:blipFill rotWithShape="1">
          <a:blip r:embed="rId4"/>
          <a:stretch>
            <a:fillRect/>
          </a:stretch>
        </p:blipFill>
        <p:spPr>
          <a:xfrm rot="1342272">
            <a:off x="9812075" y="4855796"/>
            <a:ext cx="2377529" cy="2306910"/>
          </a:xfrm>
          <a:prstGeom prst="rect">
            <a:avLst/>
          </a:prstGeom>
        </p:spPr>
      </p:pic>
      <p:pic>
        <p:nvPicPr>
          <p:cNvPr id="8" name="Creative-Shape-4 copy 2"/>
          <p:cNvPicPr/>
          <p:nvPr/>
        </p:nvPicPr>
        <p:blipFill rotWithShape="1">
          <a:blip r:embed="rId5"/>
          <a:stretch>
            <a:fillRect/>
          </a:stretch>
        </p:blipFill>
        <p:spPr>
          <a:xfrm rot="1342272">
            <a:off x="11730688" y="2287901"/>
            <a:ext cx="920502" cy="964034"/>
          </a:xfrm>
          <a:prstGeom prst="rect">
            <a:avLst/>
          </a:prstGeom>
        </p:spPr>
      </p:pic>
      <p:pic>
        <p:nvPicPr>
          <p:cNvPr id="9" name="like thumb up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40171" y="1912218"/>
            <a:ext cx="1090538" cy="10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like thumb up outline copy 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44749" y="3841405"/>
            <a:ext cx="1090538" cy="1090538"/>
          </a:xfrm>
          <a:prstGeom prst="rect">
            <a:avLst/>
          </a:prstGeom>
        </p:spPr>
      </p:pic>
      <p:pic>
        <p:nvPicPr>
          <p:cNvPr id="11" name="like thumb up outline copy 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09547" y="5721091"/>
            <a:ext cx="1090538" cy="109053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086040" y="381000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13" name="Medical-Healthcare-Blood-Test-Outline-Filled-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40171" y="245070"/>
            <a:ext cx="683967" cy="683967"/>
          </a:xfrm>
          <a:prstGeom prst="rect">
            <a:avLst/>
          </a:prstGeom>
        </p:spPr>
      </p:pic>
      <p:pic>
        <p:nvPicPr>
          <p:cNvPr id="14" name="Tech Daily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341371" y="1000353"/>
            <a:ext cx="5974341" cy="63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522486" y="2817995"/>
            <a:ext cx="2163532" cy="62243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6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4" name="Medical-Healthcare-Blood-Test-Outline-Filled-1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42806" y="1635092"/>
            <a:ext cx="1277872" cy="1080033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F69949C-310C-0F62-8118-77B23F362C4B}"/>
              </a:ext>
            </a:extLst>
          </p:cNvPr>
          <p:cNvGrpSpPr/>
          <p:nvPr/>
        </p:nvGrpSpPr>
        <p:grpSpPr>
          <a:xfrm>
            <a:off x="1039609" y="-26964"/>
            <a:ext cx="10980089" cy="7758012"/>
            <a:chOff x="1039609" y="-26964"/>
            <a:chExt cx="10980089" cy="7758012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E895C55-4F50-126A-4248-804B7CE1A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609" y="-26964"/>
              <a:ext cx="10980089" cy="775801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D32BC5B-12BE-A65E-6FA7-89588DCB4B1A}"/>
                </a:ext>
              </a:extLst>
            </p:cNvPr>
            <p:cNvSpPr txBox="1"/>
            <p:nvPr/>
          </p:nvSpPr>
          <p:spPr>
            <a:xfrm>
              <a:off x="10367988" y="1989820"/>
              <a:ext cx="1124607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Resultado de exames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32A8599B-3DE0-E1BC-F8E3-2C45764668AC}"/>
                </a:ext>
              </a:extLst>
            </p:cNvPr>
            <p:cNvSpPr txBox="1"/>
            <p:nvPr/>
          </p:nvSpPr>
          <p:spPr>
            <a:xfrm>
              <a:off x="10156051" y="2715125"/>
              <a:ext cx="1277872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Notícias sobre saúde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1EBB589-EBFB-A03D-29D4-56E5F737D3F8}"/>
                </a:ext>
              </a:extLst>
            </p:cNvPr>
            <p:cNvSpPr txBox="1"/>
            <p:nvPr/>
          </p:nvSpPr>
          <p:spPr>
            <a:xfrm>
              <a:off x="10260288" y="3440430"/>
              <a:ext cx="1477569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Propaganda de suplementos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5F2B7C1-BE7A-4523-3F4C-8785292C4983}"/>
                </a:ext>
              </a:extLst>
            </p:cNvPr>
            <p:cNvSpPr txBox="1"/>
            <p:nvPr/>
          </p:nvSpPr>
          <p:spPr>
            <a:xfrm>
              <a:off x="7635988" y="5822730"/>
              <a:ext cx="139239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Procura informações na internet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3D44194-0F7D-26D1-CC9F-9C1783F61586}"/>
                </a:ext>
              </a:extLst>
            </p:cNvPr>
            <p:cNvSpPr txBox="1"/>
            <p:nvPr/>
          </p:nvSpPr>
          <p:spPr>
            <a:xfrm>
              <a:off x="2887752" y="6354861"/>
              <a:ext cx="1124607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Consultas médicas regulares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C672DD8-939E-C4EB-B092-B015F4B45D20}"/>
                </a:ext>
              </a:extLst>
            </p:cNvPr>
            <p:cNvSpPr txBox="1"/>
            <p:nvPr/>
          </p:nvSpPr>
          <p:spPr>
            <a:xfrm>
              <a:off x="9243381" y="6165832"/>
              <a:ext cx="1124607" cy="107721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Tenta se alimentar de forma saudável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611B6C7-B6F8-7833-02F4-DD86D464C7C7}"/>
                </a:ext>
              </a:extLst>
            </p:cNvPr>
            <p:cNvSpPr txBox="1"/>
            <p:nvPr/>
          </p:nvSpPr>
          <p:spPr>
            <a:xfrm>
              <a:off x="4352025" y="5939362"/>
              <a:ext cx="1124607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Pratica atividades físicas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EBF7286-5475-11AC-35F3-B31AE027A560}"/>
                </a:ext>
              </a:extLst>
            </p:cNvPr>
            <p:cNvSpPr txBox="1"/>
            <p:nvPr/>
          </p:nvSpPr>
          <p:spPr>
            <a:xfrm>
              <a:off x="7259197" y="3007512"/>
              <a:ext cx="1124607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Receber lembretes de saúde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7ACD94D-3528-E83F-D8CC-BD21AA225086}"/>
                </a:ext>
              </a:extLst>
            </p:cNvPr>
            <p:cNvSpPr txBox="1"/>
            <p:nvPr/>
          </p:nvSpPr>
          <p:spPr>
            <a:xfrm>
              <a:off x="6632014" y="3997014"/>
              <a:ext cx="1278507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Informações fáceis de entender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D1AD193-CC05-2116-CAF0-65CA4D71997F}"/>
                </a:ext>
              </a:extLst>
            </p:cNvPr>
            <p:cNvSpPr txBox="1"/>
            <p:nvPr/>
          </p:nvSpPr>
          <p:spPr>
            <a:xfrm>
              <a:off x="4883232" y="4683039"/>
              <a:ext cx="1278507" cy="107721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Dificuldades de entender exames de sangue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957851D-CEB8-1DF2-AE50-8F514F5B7910}"/>
                </a:ext>
              </a:extLst>
            </p:cNvPr>
            <p:cNvSpPr txBox="1"/>
            <p:nvPr/>
          </p:nvSpPr>
          <p:spPr>
            <a:xfrm>
              <a:off x="4783700" y="3874771"/>
              <a:ext cx="1477569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Sobrecarregada de informações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A303FA0-D362-6341-4B8D-CA325F008DCE}"/>
                </a:ext>
              </a:extLst>
            </p:cNvPr>
            <p:cNvSpPr txBox="1"/>
            <p:nvPr/>
          </p:nvSpPr>
          <p:spPr>
            <a:xfrm>
              <a:off x="4984260" y="2590603"/>
              <a:ext cx="1124607" cy="107721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Não sabe interpretar informações de saúde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984B1E0-021A-FDA0-6D2E-D7E6EEEACCD7}"/>
                </a:ext>
              </a:extLst>
            </p:cNvPr>
            <p:cNvSpPr txBox="1"/>
            <p:nvPr/>
          </p:nvSpPr>
          <p:spPr>
            <a:xfrm>
              <a:off x="1978466" y="2703428"/>
              <a:ext cx="1604509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Recomendações de nutricionistas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CAE6612-0869-9DE2-3F0A-0B4130B6D438}"/>
                </a:ext>
              </a:extLst>
            </p:cNvPr>
            <p:cNvSpPr txBox="1"/>
            <p:nvPr/>
          </p:nvSpPr>
          <p:spPr>
            <a:xfrm>
              <a:off x="1686839" y="4561032"/>
              <a:ext cx="1399861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Podcasts de saúde e bem estar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B4E8C89-F546-D2D1-35B8-D46FC46D7407}"/>
                </a:ext>
              </a:extLst>
            </p:cNvPr>
            <p:cNvSpPr txBox="1"/>
            <p:nvPr/>
          </p:nvSpPr>
          <p:spPr>
            <a:xfrm>
              <a:off x="1738241" y="5581057"/>
              <a:ext cx="1399861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Opiniões de amigas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F747CDE-5F88-099B-777C-C8671FD0EF7B}"/>
                </a:ext>
              </a:extLst>
            </p:cNvPr>
            <p:cNvSpPr txBox="1"/>
            <p:nvPr/>
          </p:nvSpPr>
          <p:spPr>
            <a:xfrm>
              <a:off x="2764605" y="1856495"/>
              <a:ext cx="98197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42 anos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A340691-26A1-BA17-6080-8DBB2F0439E7}"/>
                </a:ext>
              </a:extLst>
            </p:cNvPr>
            <p:cNvSpPr txBox="1"/>
            <p:nvPr/>
          </p:nvSpPr>
          <p:spPr>
            <a:xfrm>
              <a:off x="2211900" y="1448877"/>
              <a:ext cx="1399861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Marina Silva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71752FC-A130-B6C6-09E7-084183AD14A9}"/>
                </a:ext>
              </a:extLst>
            </p:cNvPr>
            <p:cNvSpPr txBox="1"/>
            <p:nvPr/>
          </p:nvSpPr>
          <p:spPr>
            <a:xfrm>
              <a:off x="3833930" y="2065507"/>
              <a:ext cx="1225791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Preocupada com saúde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A13D240-56B6-0DD8-A621-ACC875E16021}"/>
                </a:ext>
              </a:extLst>
            </p:cNvPr>
            <p:cNvSpPr txBox="1"/>
            <p:nvPr/>
          </p:nvSpPr>
          <p:spPr>
            <a:xfrm>
              <a:off x="6931189" y="1537745"/>
              <a:ext cx="1277872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Melhorar disposição e bem estar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BE339056-5D33-8C7D-382C-7C75F0D35B16}"/>
                </a:ext>
              </a:extLst>
            </p:cNvPr>
            <p:cNvSpPr txBox="1"/>
            <p:nvPr/>
          </p:nvSpPr>
          <p:spPr>
            <a:xfrm>
              <a:off x="8717261" y="1455419"/>
              <a:ext cx="1577442" cy="132343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Acompanhar de forma intuitiva e simples seus indicadores sanguíneos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FE0E7BB-EF9F-2433-5355-6D01A67E8E73}"/>
                </a:ext>
              </a:extLst>
            </p:cNvPr>
            <p:cNvSpPr txBox="1"/>
            <p:nvPr/>
          </p:nvSpPr>
          <p:spPr>
            <a:xfrm>
              <a:off x="10167427" y="4412513"/>
              <a:ext cx="1477569" cy="107721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Preciso marcar um exame de rotina com meu médico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1B620B1-D30A-5994-171E-21B6F63A482B}"/>
                </a:ext>
              </a:extLst>
            </p:cNvPr>
            <p:cNvSpPr txBox="1"/>
            <p:nvPr/>
          </p:nvSpPr>
          <p:spPr>
            <a:xfrm>
              <a:off x="9920840" y="5561773"/>
              <a:ext cx="1477569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Preciso fazer musculação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6F3A41E-7BB3-3167-2CE6-F2CF0C8AC975}"/>
                </a:ext>
              </a:extLst>
            </p:cNvPr>
            <p:cNvSpPr txBox="1"/>
            <p:nvPr/>
          </p:nvSpPr>
          <p:spPr>
            <a:xfrm>
              <a:off x="8551872" y="4862670"/>
              <a:ext cx="1477569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Me sinto indisposta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428" y="-270581"/>
            <a:ext cx="1950431" cy="14687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548" y="450289"/>
            <a:ext cx="688728" cy="68839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8278" y="698816"/>
            <a:ext cx="733661" cy="73330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5292" y="0"/>
            <a:ext cx="3025858" cy="157955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12254" y="6523201"/>
            <a:ext cx="1594926" cy="791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C332A4-21FB-CC71-D59C-29AD6375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6" y="493861"/>
            <a:ext cx="10978744" cy="617554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4979" y="6883352"/>
            <a:ext cx="869654" cy="43184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C76679-570A-A78E-C5D6-765C5D85B22F}"/>
              </a:ext>
            </a:extLst>
          </p:cNvPr>
          <p:cNvSpPr txBox="1"/>
          <p:nvPr/>
        </p:nvSpPr>
        <p:spPr>
          <a:xfrm>
            <a:off x="4257368" y="1672689"/>
            <a:ext cx="343145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Carteira de indicadores de saúde simples e intuitiva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8F750F-54EB-55C7-822B-2B68E9C67E16}"/>
              </a:ext>
            </a:extLst>
          </p:cNvPr>
          <p:cNvSpPr txBox="1"/>
          <p:nvPr/>
        </p:nvSpPr>
        <p:spPr>
          <a:xfrm>
            <a:off x="1514168" y="1755860"/>
            <a:ext cx="1907458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Mulheres interessadas em monitorar indicadores de saúde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B12772-20DF-4B48-08D0-9BB61D66943A}"/>
              </a:ext>
            </a:extLst>
          </p:cNvPr>
          <p:cNvSpPr txBox="1"/>
          <p:nvPr/>
        </p:nvSpPr>
        <p:spPr>
          <a:xfrm>
            <a:off x="8512254" y="4213758"/>
            <a:ext cx="190745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Assinaturas ativas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43CB4F-690D-EEA0-66E7-4E3BAB238643}"/>
              </a:ext>
            </a:extLst>
          </p:cNvPr>
          <p:cNvSpPr txBox="1"/>
          <p:nvPr/>
        </p:nvSpPr>
        <p:spPr>
          <a:xfrm>
            <a:off x="8549806" y="4769352"/>
            <a:ext cx="26491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Qtd. de depoimentos positivos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24515E-4961-66B9-B1B2-DF1DBC6D22A8}"/>
              </a:ext>
            </a:extLst>
          </p:cNvPr>
          <p:cNvSpPr txBox="1"/>
          <p:nvPr/>
        </p:nvSpPr>
        <p:spPr>
          <a:xfrm>
            <a:off x="5696243" y="2592392"/>
            <a:ext cx="24187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Cadastramento dos resultados de exames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E3CC84-4A22-DC36-254A-C88594ED81AD}"/>
              </a:ext>
            </a:extLst>
          </p:cNvPr>
          <p:cNvSpPr txBox="1"/>
          <p:nvPr/>
        </p:nvSpPr>
        <p:spPr>
          <a:xfrm>
            <a:off x="3943965" y="3290229"/>
            <a:ext cx="40582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Gráficos simples para acompanhar evolução dos indicadores de saúde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B3AC8-9C36-1A6D-5C78-A324E311E501}"/>
              </a:ext>
            </a:extLst>
          </p:cNvPr>
          <p:cNvSpPr txBox="1"/>
          <p:nvPr/>
        </p:nvSpPr>
        <p:spPr>
          <a:xfrm>
            <a:off x="3943965" y="4027186"/>
            <a:ext cx="40582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Enviar notificações quando um indicador estiver fora dos valores de referência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DF46FC-3D54-7515-954E-D82716EFE21C}"/>
              </a:ext>
            </a:extLst>
          </p:cNvPr>
          <p:cNvSpPr txBox="1"/>
          <p:nvPr/>
        </p:nvSpPr>
        <p:spPr>
          <a:xfrm>
            <a:off x="1359388" y="4007936"/>
            <a:ext cx="234307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Cadastro e primeiro acesso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DBDCBA-3227-9577-EF30-8654C42CF4ED}"/>
              </a:ext>
            </a:extLst>
          </p:cNvPr>
          <p:cNvSpPr txBox="1"/>
          <p:nvPr/>
        </p:nvSpPr>
        <p:spPr>
          <a:xfrm>
            <a:off x="1514168" y="4704358"/>
            <a:ext cx="213659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Adição dos exames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EBD268-7DD7-36DC-70C1-280CEC0EC824}"/>
              </a:ext>
            </a:extLst>
          </p:cNvPr>
          <p:cNvSpPr txBox="1"/>
          <p:nvPr/>
        </p:nvSpPr>
        <p:spPr>
          <a:xfrm>
            <a:off x="1307690" y="5172423"/>
            <a:ext cx="234307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Visualização dos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F80DEF3-7828-6CDA-F2CD-93142B0BA195}"/>
              </a:ext>
            </a:extLst>
          </p:cNvPr>
          <p:cNvSpPr txBox="1"/>
          <p:nvPr/>
        </p:nvSpPr>
        <p:spPr>
          <a:xfrm>
            <a:off x="1514168" y="5692682"/>
            <a:ext cx="203351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Definição de metas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A18136-F5AA-CB8E-4D2D-5B6BCC782C70}"/>
              </a:ext>
            </a:extLst>
          </p:cNvPr>
          <p:cNvSpPr txBox="1"/>
          <p:nvPr/>
        </p:nvSpPr>
        <p:spPr>
          <a:xfrm>
            <a:off x="8556835" y="1579560"/>
            <a:ext cx="227831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Atração de usuários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362DB0-5331-6BE9-8544-DE577285DDAD}"/>
              </a:ext>
            </a:extLst>
          </p:cNvPr>
          <p:cNvSpPr txBox="1"/>
          <p:nvPr/>
        </p:nvSpPr>
        <p:spPr>
          <a:xfrm>
            <a:off x="8595057" y="1995617"/>
            <a:ext cx="227831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Validação do mercado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3E08EC-77F9-BE28-58F2-8B4463011E89}"/>
              </a:ext>
            </a:extLst>
          </p:cNvPr>
          <p:cNvSpPr txBox="1"/>
          <p:nvPr/>
        </p:nvSpPr>
        <p:spPr>
          <a:xfrm>
            <a:off x="8595057" y="2527327"/>
            <a:ext cx="24187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Feedback dos usuários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B514B1-1AEF-9988-5423-09C8933B68C2}"/>
              </a:ext>
            </a:extLst>
          </p:cNvPr>
          <p:cNvSpPr txBox="1"/>
          <p:nvPr/>
        </p:nvSpPr>
        <p:spPr>
          <a:xfrm>
            <a:off x="8556835" y="5541325"/>
            <a:ext cx="190745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Downloads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3779C4-F9D3-E845-8CFD-6A92DD11EE33}"/>
              </a:ext>
            </a:extLst>
          </p:cNvPr>
          <p:cNvSpPr txBox="1"/>
          <p:nvPr/>
        </p:nvSpPr>
        <p:spPr>
          <a:xfrm>
            <a:off x="8479857" y="3123492"/>
            <a:ext cx="26491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dirty="0"/>
              <a:t>Identificação de melhorias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28A0994-EF08-75D1-3EAD-7A8044E94157}"/>
              </a:ext>
            </a:extLst>
          </p:cNvPr>
          <p:cNvSpPr txBox="1"/>
          <p:nvPr/>
        </p:nvSpPr>
        <p:spPr>
          <a:xfrm>
            <a:off x="5378399" y="5541325"/>
            <a:ext cx="12091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8 semanas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D813306-B4CE-9AB3-6947-7126BB170D0F}"/>
              </a:ext>
            </a:extLst>
          </p:cNvPr>
          <p:cNvSpPr txBox="1"/>
          <p:nvPr/>
        </p:nvSpPr>
        <p:spPr>
          <a:xfrm>
            <a:off x="4113071" y="5172423"/>
            <a:ext cx="12091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70 mil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B0FAE9-C3E8-AC1C-EE7D-B1D7362C54A3}"/>
              </a:ext>
            </a:extLst>
          </p:cNvPr>
          <p:cNvSpPr txBox="1"/>
          <p:nvPr/>
        </p:nvSpPr>
        <p:spPr>
          <a:xfrm>
            <a:off x="6445300" y="4996180"/>
            <a:ext cx="15569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60 dias teste</a:t>
            </a:r>
          </a:p>
        </p:txBody>
      </p:sp>
    </p:spTree>
    <p:extLst>
      <p:ext uri="{BB962C8B-B14F-4D97-AF65-F5344CB8AC3E}">
        <p14:creationId xmlns:p14="http://schemas.microsoft.com/office/powerpoint/2010/main" val="388886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58613"/>
              </p:ext>
            </p:extLst>
          </p:nvPr>
        </p:nvGraphicFramePr>
        <p:xfrm>
          <a:off x="1751050" y="1290332"/>
          <a:ext cx="9521430" cy="5287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4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1775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b="1" spc="2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Problema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2035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b="1" spc="4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Solução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2035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900" b="1" spc="-1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os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Única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900" b="1" spc="-9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2035" marB="0">
                    <a:lnL w="19050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b="1" spc="-50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spc="-5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tagem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Inju</a:t>
                      </a:r>
                      <a:r>
                        <a:rPr sz="900" b="1" spc="-5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ta</a:t>
                      </a:r>
                      <a:endParaRPr lang="pt-BR" sz="900" b="1" dirty="0">
                        <a:solidFill>
                          <a:srgbClr val="020303"/>
                        </a:solidFill>
                        <a:latin typeface="Trebuchet MS"/>
                        <a:cs typeface="Trebuchet M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2035" marB="0">
                    <a:lnL w="1905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Segme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spc="-1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Clie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tes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2035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7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Métricas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Ch</a:t>
                      </a:r>
                      <a:r>
                        <a:rPr sz="900" b="1" spc="-20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 err="1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ve</a:t>
                      </a:r>
                      <a:endParaRPr lang="pt-BR" sz="900" b="1" dirty="0">
                        <a:solidFill>
                          <a:srgbClr val="020303"/>
                        </a:solidFill>
                        <a:latin typeface="Trebuchet MS"/>
                        <a:cs typeface="Trebuchet M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57120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19050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900" b="1" spc="2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Canais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7120" marB="0">
                    <a:lnL w="1905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153">
                <a:tc gridSpan="3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tr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tu</a:t>
                      </a:r>
                      <a:r>
                        <a:rPr sz="900" b="1" spc="-1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b="1" spc="-1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lang="pt-BR" sz="900" b="1" dirty="0">
                        <a:solidFill>
                          <a:srgbClr val="020303"/>
                        </a:solidFill>
                        <a:latin typeface="Trebuchet MS"/>
                        <a:cs typeface="Trebuchet MS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0191" marB="0">
                    <a:lnL w="12700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900" b="1" spc="-30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tes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900" b="1" spc="-65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solidFill>
                            <a:srgbClr val="020303"/>
                          </a:solidFill>
                          <a:latin typeface="Trebuchet MS"/>
                          <a:cs typeface="Trebuchet MS"/>
                        </a:rPr>
                        <a:t>Renda</a:t>
                      </a:r>
                      <a:endParaRPr lang="pt-BR" sz="900" b="1" dirty="0">
                        <a:solidFill>
                          <a:srgbClr val="020303"/>
                        </a:solidFill>
                        <a:latin typeface="Trebuchet MS"/>
                        <a:cs typeface="Trebuchet MS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60191" marB="0">
                    <a:lnL w="19050">
                      <a:solidFill>
                        <a:srgbClr val="020303"/>
                      </a:solidFill>
                      <a:prstDash val="solid"/>
                    </a:lnL>
                    <a:lnR w="12700">
                      <a:solidFill>
                        <a:srgbClr val="020303"/>
                      </a:solidFill>
                      <a:prstDash val="solid"/>
                    </a:lnR>
                    <a:lnT w="12700">
                      <a:solidFill>
                        <a:srgbClr val="020303"/>
                      </a:solidFill>
                      <a:prstDash val="solid"/>
                    </a:lnT>
                    <a:lnB w="12700">
                      <a:solidFill>
                        <a:srgbClr val="02030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988" y="1322862"/>
            <a:ext cx="233606" cy="2044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8231" y="1322862"/>
            <a:ext cx="269508" cy="219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6483" y="3284649"/>
            <a:ext cx="221826" cy="1892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07782" y="5252395"/>
            <a:ext cx="188610" cy="2389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1964" y="5267563"/>
            <a:ext cx="246365" cy="20861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47690" y="1290332"/>
            <a:ext cx="259195" cy="269637"/>
          </a:xfrm>
          <a:custGeom>
            <a:avLst/>
            <a:gdLst/>
            <a:ahLst/>
            <a:cxnLst/>
            <a:rect l="l" t="t" r="r" b="b"/>
            <a:pathLst>
              <a:path w="267970" h="278765">
                <a:moveTo>
                  <a:pt x="66268" y="195071"/>
                </a:moveTo>
                <a:lnTo>
                  <a:pt x="61340" y="195071"/>
                </a:lnTo>
                <a:lnTo>
                  <a:pt x="58369" y="198107"/>
                </a:lnTo>
                <a:lnTo>
                  <a:pt x="36118" y="220344"/>
                </a:lnTo>
                <a:lnTo>
                  <a:pt x="36118" y="225221"/>
                </a:lnTo>
                <a:lnTo>
                  <a:pt x="40639" y="229755"/>
                </a:lnTo>
                <a:lnTo>
                  <a:pt x="42646" y="230492"/>
                </a:lnTo>
                <a:lnTo>
                  <a:pt x="46545" y="230492"/>
                </a:lnTo>
                <a:lnTo>
                  <a:pt x="48552" y="229755"/>
                </a:lnTo>
                <a:lnTo>
                  <a:pt x="72182" y="206125"/>
                </a:lnTo>
                <a:lnTo>
                  <a:pt x="72288" y="201142"/>
                </a:lnTo>
                <a:lnTo>
                  <a:pt x="66268" y="195071"/>
                </a:lnTo>
                <a:close/>
              </a:path>
              <a:path w="267970" h="278765">
                <a:moveTo>
                  <a:pt x="205968" y="195071"/>
                </a:moveTo>
                <a:lnTo>
                  <a:pt x="201091" y="195071"/>
                </a:lnTo>
                <a:lnTo>
                  <a:pt x="195008" y="201142"/>
                </a:lnTo>
                <a:lnTo>
                  <a:pt x="195114" y="206125"/>
                </a:lnTo>
                <a:lnTo>
                  <a:pt x="218757" y="229755"/>
                </a:lnTo>
                <a:lnTo>
                  <a:pt x="220764" y="230492"/>
                </a:lnTo>
                <a:lnTo>
                  <a:pt x="224650" y="230492"/>
                </a:lnTo>
                <a:lnTo>
                  <a:pt x="226669" y="229755"/>
                </a:lnTo>
                <a:lnTo>
                  <a:pt x="231190" y="225221"/>
                </a:lnTo>
                <a:lnTo>
                  <a:pt x="231190" y="220344"/>
                </a:lnTo>
                <a:lnTo>
                  <a:pt x="205968" y="195071"/>
                </a:lnTo>
                <a:close/>
              </a:path>
              <a:path w="267970" h="278765">
                <a:moveTo>
                  <a:pt x="133222" y="65112"/>
                </a:moveTo>
                <a:lnTo>
                  <a:pt x="106411" y="70706"/>
                </a:lnTo>
                <a:lnTo>
                  <a:pt x="84678" y="85590"/>
                </a:lnTo>
                <a:lnTo>
                  <a:pt x="70177" y="107577"/>
                </a:lnTo>
                <a:lnTo>
                  <a:pt x="65062" y="134480"/>
                </a:lnTo>
                <a:lnTo>
                  <a:pt x="66484" y="147756"/>
                </a:lnTo>
                <a:lnTo>
                  <a:pt x="70318" y="160156"/>
                </a:lnTo>
                <a:lnTo>
                  <a:pt x="76311" y="171427"/>
                </a:lnTo>
                <a:lnTo>
                  <a:pt x="84255" y="181368"/>
                </a:lnTo>
                <a:lnTo>
                  <a:pt x="90435" y="188874"/>
                </a:lnTo>
                <a:lnTo>
                  <a:pt x="95347" y="197183"/>
                </a:lnTo>
                <a:lnTo>
                  <a:pt x="98956" y="206158"/>
                </a:lnTo>
                <a:lnTo>
                  <a:pt x="101180" y="215595"/>
                </a:lnTo>
                <a:lnTo>
                  <a:pt x="101980" y="221094"/>
                </a:lnTo>
                <a:lnTo>
                  <a:pt x="106794" y="225107"/>
                </a:lnTo>
                <a:lnTo>
                  <a:pt x="160578" y="225107"/>
                </a:lnTo>
                <a:lnTo>
                  <a:pt x="165328" y="221043"/>
                </a:lnTo>
                <a:lnTo>
                  <a:pt x="166192" y="215531"/>
                </a:lnTo>
                <a:lnTo>
                  <a:pt x="168362" y="206158"/>
                </a:lnTo>
                <a:lnTo>
                  <a:pt x="171955" y="197165"/>
                </a:lnTo>
                <a:lnTo>
                  <a:pt x="176900" y="188818"/>
                </a:lnTo>
                <a:lnTo>
                  <a:pt x="183073" y="181317"/>
                </a:lnTo>
                <a:lnTo>
                  <a:pt x="191079" y="171332"/>
                </a:lnTo>
                <a:lnTo>
                  <a:pt x="197142" y="159873"/>
                </a:lnTo>
                <a:lnTo>
                  <a:pt x="200966" y="147253"/>
                </a:lnTo>
                <a:lnTo>
                  <a:pt x="201512" y="141706"/>
                </a:lnTo>
                <a:lnTo>
                  <a:pt x="87591" y="141706"/>
                </a:lnTo>
                <a:lnTo>
                  <a:pt x="84225" y="138264"/>
                </a:lnTo>
                <a:lnTo>
                  <a:pt x="98691" y="98947"/>
                </a:lnTo>
                <a:lnTo>
                  <a:pt x="133680" y="84442"/>
                </a:lnTo>
                <a:lnTo>
                  <a:pt x="181157" y="84442"/>
                </a:lnTo>
                <a:lnTo>
                  <a:pt x="160100" y="70364"/>
                </a:lnTo>
                <a:lnTo>
                  <a:pt x="133222" y="65112"/>
                </a:lnTo>
                <a:close/>
              </a:path>
              <a:path w="267970" h="278765">
                <a:moveTo>
                  <a:pt x="181157" y="84442"/>
                </a:moveTo>
                <a:lnTo>
                  <a:pt x="137985" y="84442"/>
                </a:lnTo>
                <a:lnTo>
                  <a:pt x="141427" y="87934"/>
                </a:lnTo>
                <a:lnTo>
                  <a:pt x="141427" y="96481"/>
                </a:lnTo>
                <a:lnTo>
                  <a:pt x="137985" y="99910"/>
                </a:lnTo>
                <a:lnTo>
                  <a:pt x="133680" y="99910"/>
                </a:lnTo>
                <a:lnTo>
                  <a:pt x="120457" y="102587"/>
                </a:lnTo>
                <a:lnTo>
                  <a:pt x="109631" y="109886"/>
                </a:lnTo>
                <a:lnTo>
                  <a:pt x="102317" y="120709"/>
                </a:lnTo>
                <a:lnTo>
                  <a:pt x="99688" y="133680"/>
                </a:lnTo>
                <a:lnTo>
                  <a:pt x="99631" y="138264"/>
                </a:lnTo>
                <a:lnTo>
                  <a:pt x="96126" y="141706"/>
                </a:lnTo>
                <a:lnTo>
                  <a:pt x="201512" y="141706"/>
                </a:lnTo>
                <a:lnTo>
                  <a:pt x="202224" y="134480"/>
                </a:lnTo>
                <a:lnTo>
                  <a:pt x="202288" y="133680"/>
                </a:lnTo>
                <a:lnTo>
                  <a:pt x="196866" y="106912"/>
                </a:lnTo>
                <a:lnTo>
                  <a:pt x="182057" y="85043"/>
                </a:lnTo>
                <a:lnTo>
                  <a:pt x="181157" y="84442"/>
                </a:lnTo>
                <a:close/>
              </a:path>
              <a:path w="267970" h="278765">
                <a:moveTo>
                  <a:pt x="39154" y="125933"/>
                </a:moveTo>
                <a:lnTo>
                  <a:pt x="3492" y="125933"/>
                </a:lnTo>
                <a:lnTo>
                  <a:pt x="0" y="129374"/>
                </a:lnTo>
                <a:lnTo>
                  <a:pt x="50" y="137972"/>
                </a:lnTo>
                <a:lnTo>
                  <a:pt x="3441" y="141414"/>
                </a:lnTo>
                <a:lnTo>
                  <a:pt x="39154" y="141414"/>
                </a:lnTo>
                <a:lnTo>
                  <a:pt x="42595" y="137972"/>
                </a:lnTo>
                <a:lnTo>
                  <a:pt x="42533" y="129374"/>
                </a:lnTo>
                <a:lnTo>
                  <a:pt x="39154" y="125933"/>
                </a:lnTo>
                <a:close/>
              </a:path>
              <a:path w="267970" h="278765">
                <a:moveTo>
                  <a:pt x="263918" y="125933"/>
                </a:moveTo>
                <a:lnTo>
                  <a:pt x="228269" y="125933"/>
                </a:lnTo>
                <a:lnTo>
                  <a:pt x="224764" y="129374"/>
                </a:lnTo>
                <a:lnTo>
                  <a:pt x="224814" y="137972"/>
                </a:lnTo>
                <a:lnTo>
                  <a:pt x="228218" y="141414"/>
                </a:lnTo>
                <a:lnTo>
                  <a:pt x="263855" y="141414"/>
                </a:lnTo>
                <a:lnTo>
                  <a:pt x="267360" y="137972"/>
                </a:lnTo>
                <a:lnTo>
                  <a:pt x="267298" y="129374"/>
                </a:lnTo>
                <a:lnTo>
                  <a:pt x="263918" y="125933"/>
                </a:lnTo>
                <a:close/>
              </a:path>
              <a:path w="267970" h="278765">
                <a:moveTo>
                  <a:pt x="225170" y="36118"/>
                </a:moveTo>
                <a:lnTo>
                  <a:pt x="220306" y="36118"/>
                </a:lnTo>
                <a:lnTo>
                  <a:pt x="195072" y="61328"/>
                </a:lnTo>
                <a:lnTo>
                  <a:pt x="195008" y="66268"/>
                </a:lnTo>
                <a:lnTo>
                  <a:pt x="198056" y="69303"/>
                </a:lnTo>
                <a:lnTo>
                  <a:pt x="199605" y="70789"/>
                </a:lnTo>
                <a:lnTo>
                  <a:pt x="201548" y="71539"/>
                </a:lnTo>
                <a:lnTo>
                  <a:pt x="205511" y="71539"/>
                </a:lnTo>
                <a:lnTo>
                  <a:pt x="207517" y="70789"/>
                </a:lnTo>
                <a:lnTo>
                  <a:pt x="231254" y="47053"/>
                </a:lnTo>
                <a:lnTo>
                  <a:pt x="231190" y="42125"/>
                </a:lnTo>
                <a:lnTo>
                  <a:pt x="225170" y="36118"/>
                </a:lnTo>
                <a:close/>
              </a:path>
              <a:path w="267970" h="278765">
                <a:moveTo>
                  <a:pt x="47002" y="36055"/>
                </a:moveTo>
                <a:lnTo>
                  <a:pt x="42138" y="36055"/>
                </a:lnTo>
                <a:lnTo>
                  <a:pt x="36067" y="42125"/>
                </a:lnTo>
                <a:lnTo>
                  <a:pt x="36118" y="47053"/>
                </a:lnTo>
                <a:lnTo>
                  <a:pt x="59855" y="70738"/>
                </a:lnTo>
                <a:lnTo>
                  <a:pt x="61861" y="71475"/>
                </a:lnTo>
                <a:lnTo>
                  <a:pt x="65760" y="71475"/>
                </a:lnTo>
                <a:lnTo>
                  <a:pt x="67767" y="70738"/>
                </a:lnTo>
                <a:lnTo>
                  <a:pt x="72225" y="66268"/>
                </a:lnTo>
                <a:lnTo>
                  <a:pt x="72288" y="61328"/>
                </a:lnTo>
                <a:lnTo>
                  <a:pt x="47002" y="36055"/>
                </a:lnTo>
                <a:close/>
              </a:path>
              <a:path w="267970" h="278765">
                <a:moveTo>
                  <a:pt x="137985" y="0"/>
                </a:moveTo>
                <a:lnTo>
                  <a:pt x="129374" y="0"/>
                </a:lnTo>
                <a:lnTo>
                  <a:pt x="125945" y="3441"/>
                </a:lnTo>
                <a:lnTo>
                  <a:pt x="125945" y="39154"/>
                </a:lnTo>
                <a:lnTo>
                  <a:pt x="129438" y="42583"/>
                </a:lnTo>
                <a:lnTo>
                  <a:pt x="137921" y="42583"/>
                </a:lnTo>
                <a:lnTo>
                  <a:pt x="141427" y="39154"/>
                </a:lnTo>
                <a:lnTo>
                  <a:pt x="141377" y="3441"/>
                </a:lnTo>
                <a:lnTo>
                  <a:pt x="137985" y="0"/>
                </a:lnTo>
                <a:close/>
              </a:path>
              <a:path w="267970" h="278765">
                <a:moveTo>
                  <a:pt x="157581" y="235546"/>
                </a:moveTo>
                <a:lnTo>
                  <a:pt x="105371" y="235546"/>
                </a:lnTo>
                <a:lnTo>
                  <a:pt x="101866" y="239039"/>
                </a:lnTo>
                <a:lnTo>
                  <a:pt x="101866" y="258076"/>
                </a:lnTo>
                <a:lnTo>
                  <a:pt x="106616" y="263397"/>
                </a:lnTo>
                <a:lnTo>
                  <a:pt x="112877" y="264375"/>
                </a:lnTo>
                <a:lnTo>
                  <a:pt x="114820" y="271767"/>
                </a:lnTo>
                <a:lnTo>
                  <a:pt x="115912" y="275780"/>
                </a:lnTo>
                <a:lnTo>
                  <a:pt x="119519" y="278587"/>
                </a:lnTo>
                <a:lnTo>
                  <a:pt x="147789" y="278587"/>
                </a:lnTo>
                <a:lnTo>
                  <a:pt x="151396" y="275780"/>
                </a:lnTo>
                <a:lnTo>
                  <a:pt x="154495" y="264375"/>
                </a:lnTo>
                <a:lnTo>
                  <a:pt x="160680" y="263461"/>
                </a:lnTo>
                <a:lnTo>
                  <a:pt x="165430" y="258076"/>
                </a:lnTo>
                <a:lnTo>
                  <a:pt x="165367" y="239039"/>
                </a:lnTo>
                <a:lnTo>
                  <a:pt x="161950" y="235597"/>
                </a:lnTo>
                <a:lnTo>
                  <a:pt x="157581" y="235546"/>
                </a:lnTo>
                <a:close/>
              </a:path>
            </a:pathLst>
          </a:custGeom>
          <a:solidFill>
            <a:srgbClr val="31A7DF"/>
          </a:solidFill>
        </p:spPr>
        <p:txBody>
          <a:bodyPr wrap="square" lIns="0" tIns="0" rIns="0" bIns="0" rtlCol="0"/>
          <a:lstStyle/>
          <a:p>
            <a:endParaRPr sz="1741"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75814" y="1325431"/>
            <a:ext cx="199260" cy="1992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4680" y="3275023"/>
            <a:ext cx="184632" cy="19280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4772" y="1327879"/>
            <a:ext cx="223239" cy="21231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57341" y="190133"/>
            <a:ext cx="732748" cy="31939"/>
          </a:xfrm>
          <a:custGeom>
            <a:avLst/>
            <a:gdLst/>
            <a:ahLst/>
            <a:cxnLst/>
            <a:rect l="l" t="t" r="r" b="b"/>
            <a:pathLst>
              <a:path w="757555" h="33020">
                <a:moveTo>
                  <a:pt x="757377" y="0"/>
                </a:moveTo>
                <a:lnTo>
                  <a:pt x="0" y="0"/>
                </a:lnTo>
                <a:lnTo>
                  <a:pt x="0" y="33007"/>
                </a:lnTo>
                <a:lnTo>
                  <a:pt x="757377" y="33007"/>
                </a:lnTo>
                <a:lnTo>
                  <a:pt x="757377" y="0"/>
                </a:lnTo>
                <a:close/>
              </a:path>
            </a:pathLst>
          </a:custGeom>
          <a:solidFill>
            <a:srgbClr val="31A7DF"/>
          </a:solidFill>
        </p:spPr>
        <p:txBody>
          <a:bodyPr wrap="square" lIns="0" tIns="0" rIns="0" bIns="0" rtlCol="0"/>
          <a:lstStyle/>
          <a:p>
            <a:endParaRPr sz="1741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747904" y="241159"/>
            <a:ext cx="1622734" cy="331252"/>
          </a:xfrm>
          <a:prstGeom prst="rect">
            <a:avLst/>
          </a:prstGeom>
        </p:spPr>
        <p:txBody>
          <a:bodyPr vert="horz" wrap="square" lIns="0" tIns="11056" rIns="0" bIns="0" rtlCol="0" anchor="ctr">
            <a:spAutoFit/>
          </a:bodyPr>
          <a:lstStyle/>
          <a:p>
            <a:pPr marL="12285">
              <a:spcBef>
                <a:spcPts val="87"/>
              </a:spcBef>
            </a:pPr>
            <a:r>
              <a:rPr sz="2080" spc="58" dirty="0">
                <a:solidFill>
                  <a:srgbClr val="020303"/>
                </a:solidFill>
              </a:rPr>
              <a:t>Lean</a:t>
            </a:r>
            <a:r>
              <a:rPr sz="2080" spc="-135" dirty="0">
                <a:solidFill>
                  <a:srgbClr val="020303"/>
                </a:solidFill>
              </a:rPr>
              <a:t> </a:t>
            </a:r>
            <a:r>
              <a:rPr sz="2080" spc="73" dirty="0">
                <a:solidFill>
                  <a:srgbClr val="020303"/>
                </a:solidFill>
              </a:rPr>
              <a:t>Ca</a:t>
            </a:r>
            <a:r>
              <a:rPr sz="2080" spc="58" dirty="0">
                <a:solidFill>
                  <a:srgbClr val="020303"/>
                </a:solidFill>
              </a:rPr>
              <a:t>n</a:t>
            </a:r>
            <a:r>
              <a:rPr sz="2080" dirty="0">
                <a:solidFill>
                  <a:srgbClr val="020303"/>
                </a:solidFill>
              </a:rPr>
              <a:t>v</a:t>
            </a:r>
            <a:r>
              <a:rPr sz="2080" spc="121" dirty="0">
                <a:solidFill>
                  <a:srgbClr val="020303"/>
                </a:solidFill>
              </a:rPr>
              <a:t>as</a:t>
            </a:r>
            <a:endParaRPr sz="2080"/>
          </a:p>
        </p:txBody>
      </p:sp>
      <p:sp>
        <p:nvSpPr>
          <p:cNvPr id="17" name="object 17"/>
          <p:cNvSpPr txBox="1"/>
          <p:nvPr/>
        </p:nvSpPr>
        <p:spPr>
          <a:xfrm>
            <a:off x="1746899" y="672507"/>
            <a:ext cx="3288462" cy="15820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38695" rIns="0" bIns="0" rtlCol="0">
            <a:spAutoFit/>
          </a:bodyPr>
          <a:lstStyle/>
          <a:p>
            <a:pPr marL="95821">
              <a:spcBef>
                <a:spcPts val="305"/>
              </a:spcBef>
            </a:pPr>
            <a:r>
              <a:rPr sz="774" i="1" spc="39" dirty="0">
                <a:solidFill>
                  <a:srgbClr val="434344"/>
                </a:solidFill>
                <a:latin typeface="Trebuchet MS"/>
                <a:cs typeface="Trebuchet MS"/>
              </a:rPr>
              <a:t>Desenhado</a:t>
            </a:r>
            <a:r>
              <a:rPr sz="774" i="1" spc="-34" dirty="0">
                <a:solidFill>
                  <a:srgbClr val="434344"/>
                </a:solidFill>
                <a:latin typeface="Trebuchet MS"/>
                <a:cs typeface="Trebuchet MS"/>
              </a:rPr>
              <a:t> </a:t>
            </a:r>
            <a:r>
              <a:rPr sz="774" i="1" dirty="0">
                <a:solidFill>
                  <a:srgbClr val="434344"/>
                </a:solidFill>
                <a:latin typeface="Trebuchet MS"/>
                <a:cs typeface="Trebuchet MS"/>
              </a:rPr>
              <a:t>para:</a:t>
            </a:r>
            <a:endParaRPr sz="774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57183" y="672507"/>
            <a:ext cx="3287847" cy="15820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38695" rIns="0" bIns="0" rtlCol="0">
            <a:spAutoFit/>
          </a:bodyPr>
          <a:lstStyle/>
          <a:p>
            <a:pPr marL="97049">
              <a:spcBef>
                <a:spcPts val="305"/>
              </a:spcBef>
            </a:pPr>
            <a:r>
              <a:rPr sz="774" i="1" spc="39" dirty="0">
                <a:solidFill>
                  <a:srgbClr val="434344"/>
                </a:solidFill>
                <a:latin typeface="Trebuchet MS"/>
                <a:cs typeface="Trebuchet MS"/>
              </a:rPr>
              <a:t>Desenhado</a:t>
            </a:r>
            <a:r>
              <a:rPr sz="774" i="1" spc="-34" dirty="0">
                <a:solidFill>
                  <a:srgbClr val="434344"/>
                </a:solidFill>
                <a:latin typeface="Trebuchet MS"/>
                <a:cs typeface="Trebuchet MS"/>
              </a:rPr>
              <a:t> </a:t>
            </a:r>
            <a:r>
              <a:rPr sz="774" i="1" spc="-24" dirty="0">
                <a:solidFill>
                  <a:srgbClr val="434344"/>
                </a:solidFill>
                <a:latin typeface="Trebuchet MS"/>
                <a:cs typeface="Trebuchet MS"/>
              </a:rPr>
              <a:t>por:</a:t>
            </a:r>
            <a:endParaRPr sz="77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7466" y="672507"/>
            <a:ext cx="1292905" cy="15820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38695" rIns="0" bIns="0" rtlCol="0">
            <a:spAutoFit/>
          </a:bodyPr>
          <a:lstStyle/>
          <a:p>
            <a:pPr marL="113018">
              <a:spcBef>
                <a:spcPts val="305"/>
              </a:spcBef>
            </a:pPr>
            <a:r>
              <a:rPr sz="774" i="1" dirty="0">
                <a:solidFill>
                  <a:srgbClr val="434344"/>
                </a:solidFill>
                <a:latin typeface="Trebuchet MS"/>
                <a:cs typeface="Trebuchet MS"/>
              </a:rPr>
              <a:t>Data:</a:t>
            </a:r>
            <a:endParaRPr sz="774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82205" y="672507"/>
            <a:ext cx="1299047" cy="15820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38695" rIns="0" bIns="0" rtlCol="0">
            <a:spAutoFit/>
          </a:bodyPr>
          <a:lstStyle/>
          <a:p>
            <a:pPr marL="97663">
              <a:spcBef>
                <a:spcPts val="305"/>
              </a:spcBef>
            </a:pPr>
            <a:r>
              <a:rPr sz="774" i="1" spc="10" dirty="0">
                <a:solidFill>
                  <a:srgbClr val="434344"/>
                </a:solidFill>
                <a:latin typeface="Trebuchet MS"/>
                <a:cs typeface="Trebuchet MS"/>
              </a:rPr>
              <a:t>Versão:</a:t>
            </a:r>
            <a:endParaRPr sz="774">
              <a:latin typeface="Trebuchet MS"/>
              <a:cs typeface="Trebuchet M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9E909E7-71FE-C8E7-96F1-E1B48A158889}"/>
              </a:ext>
            </a:extLst>
          </p:cNvPr>
          <p:cNvSpPr txBox="1"/>
          <p:nvPr/>
        </p:nvSpPr>
        <p:spPr>
          <a:xfrm>
            <a:off x="9503447" y="1598802"/>
            <a:ext cx="1569439" cy="3416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Pessoas preocupadas com a saúde, que realizam exames de rotina e buscam ferramentas para monitorar seus indicadores.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167AFC-5241-F197-12D0-D3EF15211F0E}"/>
              </a:ext>
            </a:extLst>
          </p:cNvPr>
          <p:cNvSpPr txBox="1"/>
          <p:nvPr/>
        </p:nvSpPr>
        <p:spPr>
          <a:xfrm>
            <a:off x="1917290" y="1823891"/>
            <a:ext cx="1590414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/>
              <a:t>Pessoas têm dificuldade em entender e acompanhar seus resultados de exames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E6E055-BECE-3DCE-F1A2-EFAABF3126A4}"/>
              </a:ext>
            </a:extLst>
          </p:cNvPr>
          <p:cNvSpPr txBox="1"/>
          <p:nvPr/>
        </p:nvSpPr>
        <p:spPr>
          <a:xfrm>
            <a:off x="7616952" y="3447149"/>
            <a:ext cx="1569439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 App stores, Site , Redes sociais, Email marketing, Blog, Aplicativos, Eventos, Publicidade online e offline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57C1D3-D425-50E1-3EEA-242B9B589EDC}"/>
              </a:ext>
            </a:extLst>
          </p:cNvPr>
          <p:cNvSpPr txBox="1"/>
          <p:nvPr/>
        </p:nvSpPr>
        <p:spPr>
          <a:xfrm>
            <a:off x="6801106" y="5633443"/>
            <a:ext cx="318109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Assinatura mensal ou anual.</a:t>
            </a:r>
          </a:p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43F71EC-534B-2CDD-DA3B-18422E0C9D56}"/>
              </a:ext>
            </a:extLst>
          </p:cNvPr>
          <p:cNvSpPr txBox="1"/>
          <p:nvPr/>
        </p:nvSpPr>
        <p:spPr>
          <a:xfrm>
            <a:off x="3099528" y="5318182"/>
            <a:ext cx="285370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/>
              <a:t>Design</a:t>
            </a:r>
          </a:p>
          <a:p>
            <a:r>
              <a:rPr lang="pt-BR" sz="1600" dirty="0"/>
              <a:t>Desenvolvimento</a:t>
            </a:r>
          </a:p>
          <a:p>
            <a:r>
              <a:rPr lang="pt-BR" sz="1600" dirty="0"/>
              <a:t>Marketing</a:t>
            </a:r>
          </a:p>
          <a:p>
            <a:r>
              <a:rPr lang="pt-BR" sz="1600" dirty="0"/>
              <a:t>Manutenção e atualizações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8997D3-2583-5951-EACF-4562DA125124}"/>
              </a:ext>
            </a:extLst>
          </p:cNvPr>
          <p:cNvSpPr txBox="1"/>
          <p:nvPr/>
        </p:nvSpPr>
        <p:spPr>
          <a:xfrm>
            <a:off x="3739577" y="1524704"/>
            <a:ext cx="1683893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/>
              <a:t>O app oferece uma análise personalizada e fácil de entender dos resultados dos exames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726772-A66B-4E22-968F-E93793F86F5E}"/>
              </a:ext>
            </a:extLst>
          </p:cNvPr>
          <p:cNvSpPr txBox="1"/>
          <p:nvPr/>
        </p:nvSpPr>
        <p:spPr>
          <a:xfrm>
            <a:off x="3673944" y="3755702"/>
            <a:ext cx="1869925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Qtd. 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Taxa de retenção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Qtd. downloads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B746E9-CCEE-0367-5C08-943ADB351934}"/>
              </a:ext>
            </a:extLst>
          </p:cNvPr>
          <p:cNvSpPr txBox="1"/>
          <p:nvPr/>
        </p:nvSpPr>
        <p:spPr>
          <a:xfrm>
            <a:off x="7559724" y="1506523"/>
            <a:ext cx="1683893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Margens dos indicadores de acordo com as tabelas utilizadas por nutrólogos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B06309C-D8EE-49DE-BDC4-087E0E14CACD}"/>
              </a:ext>
            </a:extLst>
          </p:cNvPr>
          <p:cNvSpPr txBox="1"/>
          <p:nvPr/>
        </p:nvSpPr>
        <p:spPr>
          <a:xfrm>
            <a:off x="5612476" y="1507239"/>
            <a:ext cx="1730534" cy="3554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500" dirty="0"/>
              <a:t>Desvende os segredos dos seus exames e tome o controle da sua saúde. Com nosso app, você recebe uma análise personalizada dos seus resultados, baseada em indicadores  precisos, e acompanha sua evolução de forma simples e intuitiva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0" cy="7315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3011148" cy="7315201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11152" cy="73152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19" y="487678"/>
            <a:ext cx="12035313" cy="63398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75846B-BF5F-C130-6F6E-83ED8B375921}"/>
              </a:ext>
            </a:extLst>
          </p:cNvPr>
          <p:cNvSpPr/>
          <p:nvPr/>
        </p:nvSpPr>
        <p:spPr>
          <a:xfrm>
            <a:off x="6153573" y="1018981"/>
            <a:ext cx="5251846" cy="758394"/>
          </a:xfrm>
          <a:prstGeom prst="rect">
            <a:avLst/>
          </a:prstGeom>
        </p:spPr>
        <p:txBody>
          <a:bodyPr spcFirstLastPara="0"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História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usuário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Medical-Healthcare-Blood-Test-Outline-Filled-12">
            <a:extLst>
              <a:ext uri="{FF2B5EF4-FFF2-40B4-BE49-F238E27FC236}">
                <a16:creationId xmlns:a16="http://schemas.microsoft.com/office/drawing/2014/main" id="{332E2F05-EF30-9D8F-E4C5-D7D501070B61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05005" y="676998"/>
            <a:ext cx="683967" cy="683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43C2E-12A7-BCAA-CFF2-A0A45D8B3A2E}"/>
              </a:ext>
            </a:extLst>
          </p:cNvPr>
          <p:cNvSpPr/>
          <p:nvPr/>
        </p:nvSpPr>
        <p:spPr>
          <a:xfrm>
            <a:off x="1346762" y="801971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1 copy 1">
            <a:extLst>
              <a:ext uri="{FF2B5EF4-FFF2-40B4-BE49-F238E27FC236}">
                <a16:creationId xmlns:a16="http://schemas.microsoft.com/office/drawing/2014/main" id="{154CB42F-F374-4C81-DEC5-F7A3AAAC5719}"/>
              </a:ext>
            </a:extLst>
          </p:cNvPr>
          <p:cNvSpPr/>
          <p:nvPr/>
        </p:nvSpPr>
        <p:spPr>
          <a:xfrm>
            <a:off x="5726148" y="1918153"/>
            <a:ext cx="6161052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Como usuária, quero adicionar meus resultados de exames de sangue ao aplicativo, especificando o tipo de exame, data da coleta e os valores dos indicadores. Assim posso ter um histórico completo da minha saúde.</a:t>
            </a:r>
          </a:p>
          <a:p>
            <a:pPr algn="l" hangingPunct="0">
              <a:lnSpc>
                <a:spcPct val="100000"/>
              </a:lnSpc>
            </a:pPr>
            <a:endParaRPr lang="pt-BR" sz="255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  <a:p>
            <a:pPr algn="l" hangingPunct="0">
              <a:lnSpc>
                <a:spcPct val="100000"/>
              </a:lnSpc>
            </a:pPr>
            <a:r>
              <a:rPr lang="pt-BR" sz="2550" u="sng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Critérios de aceitação</a:t>
            </a:r>
            <a:r>
              <a:rPr lang="pt-BR" sz="2550" dirty="0">
                <a:solidFill>
                  <a:srgbClr val="292929"/>
                </a:solidFill>
                <a:latin typeface="Didact Gothic" panose="00000500000000000000" pitchFamily="2" charset="0"/>
                <a:cs typeface="SuperscriptNumbersFontFix"/>
              </a:rPr>
              <a:t>: Formulário intuitivo para adicionar novos exames, possibilidade de importar dados de outros aplicativos ou arquivos, armazenamento seguro dos dados.</a:t>
            </a:r>
            <a:endParaRPr sz="2000" dirty="0">
              <a:solidFill>
                <a:srgbClr val="292929"/>
              </a:solidFill>
              <a:latin typeface="Didact Gothic" panose="00000500000000000000" pitchFamily="2" charset="0"/>
              <a:cs typeface="SuperscriptNumbersFontFix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75460A-7727-448B-1728-08BD4294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1" y="1848643"/>
            <a:ext cx="4786729" cy="459526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CE92CB-507E-5C9F-9CF7-C8D1BF7462CF}"/>
              </a:ext>
            </a:extLst>
          </p:cNvPr>
          <p:cNvSpPr txBox="1"/>
          <p:nvPr/>
        </p:nvSpPr>
        <p:spPr>
          <a:xfrm>
            <a:off x="11084872" y="6387015"/>
            <a:ext cx="369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j-lt"/>
                <a:ea typeface="+mj-ea"/>
                <a:cs typeface="+mj-cs"/>
              </a:rPr>
              <a:t>prioridade</a:t>
            </a:r>
            <a:r>
              <a:rPr lang="en-US" sz="1800" b="1" dirty="0">
                <a:latin typeface="+mj-lt"/>
                <a:ea typeface="+mj-ea"/>
                <a:cs typeface="+mj-cs"/>
              </a:rPr>
              <a:t> 1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EFC5D6-BA92-F69A-67D8-F19EE68FC169}"/>
              </a:ext>
            </a:extLst>
          </p:cNvPr>
          <p:cNvSpPr txBox="1"/>
          <p:nvPr/>
        </p:nvSpPr>
        <p:spPr>
          <a:xfrm>
            <a:off x="4299701" y="1360964"/>
            <a:ext cx="3360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latin typeface="+mj-lt"/>
                <a:cs typeface="SuperscriptNumbersFontFix"/>
              </a:rPr>
              <a:t>Must </a:t>
            </a:r>
            <a:r>
              <a:rPr lang="pt-BR" sz="3200" b="1" dirty="0" err="1">
                <a:solidFill>
                  <a:srgbClr val="FF0000"/>
                </a:solidFill>
                <a:latin typeface="+mj-lt"/>
                <a:cs typeface="SuperscriptNumbersFontFix"/>
              </a:rPr>
              <a:t>have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74105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1127</Words>
  <Application>Microsoft Office PowerPoint</Application>
  <PresentationFormat>Personalizar</PresentationFormat>
  <Paragraphs>165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Trebuchet MS</vt:lpstr>
      <vt:lpstr>Calibri</vt:lpstr>
      <vt:lpstr>Didact Gothic</vt:lpstr>
      <vt:lpstr>SuperscriptNumbersFontFix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Lean Canvas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/>
  <cp:lastModifiedBy/>
  <cp:revision>5</cp:revision>
  <dcterms:created xsi:type="dcterms:W3CDTF">2024-11-06T21:44:12Z</dcterms:created>
  <dcterms:modified xsi:type="dcterms:W3CDTF">2024-12-22T18:47:50Z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33b259-87ee-4762-9a8c-7b0d155dd87f_Enabled">
    <vt:lpwstr>true</vt:lpwstr>
  </property>
  <property fmtid="{D5CDD505-2E9C-101B-9397-08002B2CF9AE}" pid="3" name="MSIP_Label_9333b259-87ee-4762-9a8c-7b0d155dd87f_SetDate">
    <vt:lpwstr>2024-11-06T21:46:02Z</vt:lpwstr>
  </property>
  <property fmtid="{D5CDD505-2E9C-101B-9397-08002B2CF9AE}" pid="4" name="MSIP_Label_9333b259-87ee-4762-9a8c-7b0d155dd87f_Method">
    <vt:lpwstr>Privileged</vt:lpwstr>
  </property>
  <property fmtid="{D5CDD505-2E9C-101B-9397-08002B2CF9AE}" pid="5" name="MSIP_Label_9333b259-87ee-4762-9a8c-7b0d155dd87f_Name">
    <vt:lpwstr>_PESSOAL</vt:lpwstr>
  </property>
  <property fmtid="{D5CDD505-2E9C-101B-9397-08002B2CF9AE}" pid="6" name="MSIP_Label_9333b259-87ee-4762-9a8c-7b0d155dd87f_SiteId">
    <vt:lpwstr>ab9bba98-684a-43fb-add8-9c2bebede229</vt:lpwstr>
  </property>
  <property fmtid="{D5CDD505-2E9C-101B-9397-08002B2CF9AE}" pid="7" name="MSIP_Label_9333b259-87ee-4762-9a8c-7b0d155dd87f_ActionId">
    <vt:lpwstr>69f11dde-7932-4fb1-831b-234b61b75fb0</vt:lpwstr>
  </property>
  <property fmtid="{D5CDD505-2E9C-101B-9397-08002B2CF9AE}" pid="8" name="MSIP_Label_9333b259-87ee-4762-9a8c-7b0d155dd87f_ContentBits">
    <vt:lpwstr>1</vt:lpwstr>
  </property>
</Properties>
</file>